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95" r:id="rId30"/>
    <p:sldId id="296" r:id="rId31"/>
    <p:sldId id="297" r:id="rId32"/>
    <p:sldId id="298" r:id="rId33"/>
    <p:sldId id="338" r:id="rId34"/>
    <p:sldId id="339"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41" r:id="rId63"/>
    <p:sldId id="326" r:id="rId64"/>
    <p:sldId id="327" r:id="rId65"/>
    <p:sldId id="348" r:id="rId66"/>
    <p:sldId id="347" r:id="rId67"/>
    <p:sldId id="328" r:id="rId68"/>
    <p:sldId id="329" r:id="rId69"/>
    <p:sldId id="346" r:id="rId70"/>
    <p:sldId id="349" r:id="rId71"/>
    <p:sldId id="350" r:id="rId72"/>
    <p:sldId id="330" r:id="rId73"/>
    <p:sldId id="331" r:id="rId74"/>
    <p:sldId id="334"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15486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43265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529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895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7C3CF-0F20-40A0-AB5C-83DA7EC2A208}"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73421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7C3CF-0F20-40A0-AB5C-83DA7EC2A208}"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6284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7C3CF-0F20-40A0-AB5C-83DA7EC2A208}" type="datetimeFigureOut">
              <a:rPr lang="en-US" smtClean="0"/>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127641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7C3CF-0F20-40A0-AB5C-83DA7EC2A208}" type="datetimeFigureOut">
              <a:rPr lang="en-US" smtClean="0"/>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37713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7C3CF-0F20-40A0-AB5C-83DA7EC2A208}" type="datetimeFigureOut">
              <a:rPr lang="en-US" smtClean="0"/>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53568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66195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95737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7C3CF-0F20-40A0-AB5C-83DA7EC2A208}" type="datetimeFigureOut">
              <a:rPr lang="en-US" smtClean="0"/>
              <a:t>5/18/2015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B51E8-5A38-41C2-B195-516AABB337D0}" type="slidenum">
              <a:rPr lang="en-US" smtClean="0"/>
              <a:t>‹#›</a:t>
            </a:fld>
            <a:endParaRPr lang="en-US"/>
          </a:p>
        </p:txBody>
      </p:sp>
    </p:spTree>
    <p:extLst>
      <p:ext uri="{BB962C8B-B14F-4D97-AF65-F5344CB8AC3E}">
        <p14:creationId xmlns:p14="http://schemas.microsoft.com/office/powerpoint/2010/main" val="108076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
              <a:srgbClr val="00B0F0"/>
            </a:gs>
            <a:gs pos="39000">
              <a:srgbClr val="FFC000"/>
            </a:gs>
            <a:gs pos="62000">
              <a:srgbClr val="00FF00"/>
            </a:gs>
            <a:gs pos="89000">
              <a:srgbClr val="FF33C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3638"/>
            <a:ext cx="9144000" cy="3335629"/>
          </a:xfrm>
        </p:spPr>
        <p:txBody>
          <a:bodyPr>
            <a:noAutofit/>
          </a:bodyPr>
          <a:lstStyle/>
          <a:p>
            <a:r>
              <a:rPr lang="en-US" sz="11500" dirty="0" smtClean="0"/>
              <a:t>Second Grade</a:t>
            </a:r>
            <a:br>
              <a:rPr lang="en-US" sz="11500" dirty="0" smtClean="0"/>
            </a:br>
            <a:r>
              <a:rPr lang="en-US" sz="11500" dirty="0" smtClean="0"/>
              <a:t> ELA</a:t>
            </a:r>
            <a:endParaRPr lang="en-US" sz="11500" dirty="0"/>
          </a:p>
        </p:txBody>
      </p:sp>
      <p:sp>
        <p:nvSpPr>
          <p:cNvPr id="3" name="Subtitle 2"/>
          <p:cNvSpPr>
            <a:spLocks noGrp="1"/>
          </p:cNvSpPr>
          <p:nvPr>
            <p:ph type="subTitle" idx="1"/>
          </p:nvPr>
        </p:nvSpPr>
        <p:spPr>
          <a:xfrm>
            <a:off x="1524000" y="4104314"/>
            <a:ext cx="9144000" cy="931325"/>
          </a:xfrm>
        </p:spPr>
        <p:txBody>
          <a:bodyPr>
            <a:normAutofit/>
          </a:bodyPr>
          <a:lstStyle/>
          <a:p>
            <a:r>
              <a:rPr lang="en-US" sz="4400" dirty="0" smtClean="0"/>
              <a:t>Georgia Standards of Excellence</a:t>
            </a:r>
            <a:endParaRPr lang="en-US" sz="4400" dirty="0"/>
          </a:p>
        </p:txBody>
      </p:sp>
    </p:spTree>
    <p:extLst>
      <p:ext uri="{BB962C8B-B14F-4D97-AF65-F5344CB8AC3E}">
        <p14:creationId xmlns:p14="http://schemas.microsoft.com/office/powerpoint/2010/main" val="3603727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62885" y="1122363"/>
            <a:ext cx="102644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p:txBody>
          <a:bodyPr>
            <a:noAutofit/>
          </a:bodyPr>
          <a:lstStyle/>
          <a:p>
            <a:r>
              <a:rPr lang="en-US" sz="6000" dirty="0" smtClean="0"/>
              <a:t>Integration of Knowledge and Ideas</a:t>
            </a:r>
            <a:endParaRPr lang="en-US" sz="6000" dirty="0"/>
          </a:p>
        </p:txBody>
      </p:sp>
    </p:spTree>
    <p:extLst>
      <p:ext uri="{BB962C8B-B14F-4D97-AF65-F5344CB8AC3E}">
        <p14:creationId xmlns:p14="http://schemas.microsoft.com/office/powerpoint/2010/main" val="3783939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ELAGSE2RL7 </a:t>
            </a:r>
            <a:endParaRPr lang="en-US" b="1" dirty="0"/>
          </a:p>
        </p:txBody>
      </p:sp>
      <p:sp>
        <p:nvSpPr>
          <p:cNvPr id="3" name="Content Placeholder 2"/>
          <p:cNvSpPr>
            <a:spLocks noGrp="1"/>
          </p:cNvSpPr>
          <p:nvPr>
            <p:ph idx="1"/>
          </p:nvPr>
        </p:nvSpPr>
        <p:spPr>
          <a:xfrm>
            <a:off x="838200" y="1690688"/>
            <a:ext cx="10515600" cy="4555566"/>
          </a:xfrm>
        </p:spPr>
        <p:txBody>
          <a:bodyPr>
            <a:noAutofit/>
          </a:bodyPr>
          <a:lstStyle/>
          <a:p>
            <a:pPr marL="0" indent="0" algn="ctr">
              <a:buNone/>
            </a:pPr>
            <a:r>
              <a:rPr lang="en-US" sz="6000" dirty="0"/>
              <a:t>Use information gained from the illustrations and words in a print or digital text to demonstrate understanding of its characters, setting, or plot. </a:t>
            </a:r>
          </a:p>
        </p:txBody>
      </p:sp>
    </p:spTree>
    <p:extLst>
      <p:ext uri="{BB962C8B-B14F-4D97-AF65-F5344CB8AC3E}">
        <p14:creationId xmlns:p14="http://schemas.microsoft.com/office/powerpoint/2010/main" val="374593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ELAGSE2RL9 </a:t>
            </a:r>
            <a:endParaRPr lang="en-US" b="1" dirty="0"/>
          </a:p>
        </p:txBody>
      </p:sp>
      <p:sp>
        <p:nvSpPr>
          <p:cNvPr id="3" name="Content Placeholder 2"/>
          <p:cNvSpPr>
            <a:spLocks noGrp="1"/>
          </p:cNvSpPr>
          <p:nvPr>
            <p:ph idx="1"/>
          </p:nvPr>
        </p:nvSpPr>
        <p:spPr>
          <a:xfrm>
            <a:off x="838200" y="1690688"/>
            <a:ext cx="10515600" cy="4486275"/>
          </a:xfrm>
        </p:spPr>
        <p:txBody>
          <a:bodyPr>
            <a:noAutofit/>
          </a:bodyPr>
          <a:lstStyle/>
          <a:p>
            <a:pPr marL="0" indent="0" algn="ctr">
              <a:buNone/>
            </a:pPr>
            <a:r>
              <a:rPr lang="en-US" sz="6600" dirty="0"/>
              <a:t>Compare and contrast two or more versions of the same story (e.g., Cinderella stories) by different authors or from different cultures. </a:t>
            </a:r>
          </a:p>
        </p:txBody>
      </p:sp>
    </p:spTree>
    <p:extLst>
      <p:ext uri="{BB962C8B-B14F-4D97-AF65-F5344CB8AC3E}">
        <p14:creationId xmlns:p14="http://schemas.microsoft.com/office/powerpoint/2010/main" val="9119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1006453"/>
            <a:ext cx="9770772" cy="2387600"/>
          </a:xfrm>
        </p:spPr>
        <p:txBody>
          <a:bodyPr>
            <a:noAutofit/>
          </a:bodyPr>
          <a:lstStyle/>
          <a:p>
            <a:r>
              <a:rPr lang="en-US" sz="11500" b="1" dirty="0" smtClean="0"/>
              <a:t>Reading Literary</a:t>
            </a:r>
            <a:endParaRPr lang="en-US" sz="6600" dirty="0"/>
          </a:p>
        </p:txBody>
      </p:sp>
      <p:sp>
        <p:nvSpPr>
          <p:cNvPr id="3" name="Subtitle 2"/>
          <p:cNvSpPr>
            <a:spLocks noGrp="1"/>
          </p:cNvSpPr>
          <p:nvPr>
            <p:ph type="subTitle" idx="1"/>
          </p:nvPr>
        </p:nvSpPr>
        <p:spPr>
          <a:xfrm>
            <a:off x="1524000" y="3602037"/>
            <a:ext cx="9144000" cy="1961635"/>
          </a:xfrm>
        </p:spPr>
        <p:txBody>
          <a:bodyPr>
            <a:noAutofit/>
          </a:bodyPr>
          <a:lstStyle/>
          <a:p>
            <a:r>
              <a:rPr lang="en-US" sz="6600" dirty="0" smtClean="0"/>
              <a:t>Range of Reading and Level of Text Complexity </a:t>
            </a:r>
            <a:endParaRPr lang="en-US" sz="6600" dirty="0"/>
          </a:p>
        </p:txBody>
      </p:sp>
    </p:spTree>
    <p:extLst>
      <p:ext uri="{BB962C8B-B14F-4D97-AF65-F5344CB8AC3E}">
        <p14:creationId xmlns:p14="http://schemas.microsoft.com/office/powerpoint/2010/main" val="199159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ELAGSE2RL10</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sz="6600" dirty="0"/>
              <a:t>By the end of the year, read and comprehend literature, including stories and poetry, in the grades 2-3 text complexity band proficiently, with scaffolding as needed at the high end of the range.</a:t>
            </a:r>
          </a:p>
        </p:txBody>
      </p:sp>
    </p:spTree>
    <p:extLst>
      <p:ext uri="{BB962C8B-B14F-4D97-AF65-F5344CB8AC3E}">
        <p14:creationId xmlns:p14="http://schemas.microsoft.com/office/powerpoint/2010/main" val="231743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746975"/>
            <a:ext cx="9607640" cy="3084960"/>
          </a:xfrm>
        </p:spPr>
        <p:txBody>
          <a:bodyPr>
            <a:noAutofit/>
          </a:bodyPr>
          <a:lstStyle/>
          <a:p>
            <a:r>
              <a:rPr lang="en-US" sz="11500" b="1" dirty="0" smtClean="0"/>
              <a:t>Reading Informational</a:t>
            </a:r>
            <a:endParaRPr lang="en-US" sz="11500" b="1" dirty="0"/>
          </a:p>
        </p:txBody>
      </p:sp>
      <p:sp>
        <p:nvSpPr>
          <p:cNvPr id="3" name="Subtitle 2"/>
          <p:cNvSpPr>
            <a:spLocks noGrp="1"/>
          </p:cNvSpPr>
          <p:nvPr>
            <p:ph type="subTitle" idx="1"/>
          </p:nvPr>
        </p:nvSpPr>
        <p:spPr>
          <a:xfrm>
            <a:off x="1674254" y="4104314"/>
            <a:ext cx="9144000" cy="1655762"/>
          </a:xfrm>
        </p:spPr>
        <p:txBody>
          <a:bodyPr>
            <a:normAutofit/>
          </a:bodyPr>
          <a:lstStyle/>
          <a:p>
            <a:r>
              <a:rPr lang="en-US" sz="6600" dirty="0" smtClean="0"/>
              <a:t>Key Ideas and Details </a:t>
            </a:r>
            <a:endParaRPr lang="en-US" sz="6600" dirty="0"/>
          </a:p>
        </p:txBody>
      </p:sp>
    </p:spTree>
    <p:extLst>
      <p:ext uri="{BB962C8B-B14F-4D97-AF65-F5344CB8AC3E}">
        <p14:creationId xmlns:p14="http://schemas.microsoft.com/office/powerpoint/2010/main" val="3599063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ELAGSE2RI1 </a:t>
            </a:r>
            <a:endParaRPr lang="en-US" b="1" dirty="0"/>
          </a:p>
        </p:txBody>
      </p:sp>
      <p:sp>
        <p:nvSpPr>
          <p:cNvPr id="3" name="Content Placeholder 2"/>
          <p:cNvSpPr>
            <a:spLocks noGrp="1"/>
          </p:cNvSpPr>
          <p:nvPr>
            <p:ph idx="1"/>
          </p:nvPr>
        </p:nvSpPr>
        <p:spPr/>
        <p:txBody>
          <a:bodyPr>
            <a:normAutofit fontScale="92500"/>
          </a:bodyPr>
          <a:lstStyle/>
          <a:p>
            <a:pPr marL="0" indent="0" algn="ctr">
              <a:buNone/>
            </a:pPr>
            <a:r>
              <a:rPr lang="en-US" sz="6600" dirty="0"/>
              <a:t>Ask and answer such questions as who, what, where, when, why, and how to demonstrate understanding of key details in a text. </a:t>
            </a:r>
          </a:p>
        </p:txBody>
      </p:sp>
    </p:spTree>
    <p:extLst>
      <p:ext uri="{BB962C8B-B14F-4D97-AF65-F5344CB8AC3E}">
        <p14:creationId xmlns:p14="http://schemas.microsoft.com/office/powerpoint/2010/main" val="2774068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Identify the main topic of a multi-paragraph text as well as the focus of specific paragraphs within the text.</a:t>
            </a:r>
          </a:p>
        </p:txBody>
      </p:sp>
    </p:spTree>
    <p:extLst>
      <p:ext uri="{BB962C8B-B14F-4D97-AF65-F5344CB8AC3E}">
        <p14:creationId xmlns:p14="http://schemas.microsoft.com/office/powerpoint/2010/main" val="333963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ELAGSE2RI3 </a:t>
            </a:r>
            <a:endParaRPr lang="en-US" b="1" dirty="0"/>
          </a:p>
        </p:txBody>
      </p:sp>
      <p:sp>
        <p:nvSpPr>
          <p:cNvPr id="3" name="Content Placeholder 2"/>
          <p:cNvSpPr>
            <a:spLocks noGrp="1"/>
          </p:cNvSpPr>
          <p:nvPr>
            <p:ph idx="1"/>
          </p:nvPr>
        </p:nvSpPr>
        <p:spPr>
          <a:xfrm>
            <a:off x="838200" y="1558344"/>
            <a:ext cx="10515600" cy="4618619"/>
          </a:xfrm>
        </p:spPr>
        <p:txBody>
          <a:bodyPr>
            <a:noAutofit/>
          </a:bodyPr>
          <a:lstStyle/>
          <a:p>
            <a:pPr marL="0" indent="0" algn="ctr">
              <a:buNone/>
            </a:pPr>
            <a:r>
              <a:rPr lang="en-US" sz="6600" dirty="0"/>
              <a:t>Describe the connection between a series of historical events, scientific ideas or concepts, or steps in technical procedures in a text. </a:t>
            </a:r>
          </a:p>
        </p:txBody>
      </p:sp>
    </p:spTree>
    <p:extLst>
      <p:ext uri="{BB962C8B-B14F-4D97-AF65-F5344CB8AC3E}">
        <p14:creationId xmlns:p14="http://schemas.microsoft.com/office/powerpoint/2010/main" val="542203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22101" y="502276"/>
            <a:ext cx="10547797" cy="3099762"/>
          </a:xfrm>
        </p:spPr>
        <p:txBody>
          <a:bodyPr>
            <a:noAutofit/>
          </a:bodyPr>
          <a:lstStyle/>
          <a:p>
            <a:r>
              <a:rPr lang="en-US" sz="11500" b="1" dirty="0" smtClean="0"/>
              <a:t>Reading Informational</a:t>
            </a:r>
            <a:endParaRPr lang="en-US" sz="7200" b="1" dirty="0"/>
          </a:p>
        </p:txBody>
      </p:sp>
      <p:sp>
        <p:nvSpPr>
          <p:cNvPr id="5" name="Subtitle 4"/>
          <p:cNvSpPr>
            <a:spLocks noGrp="1"/>
          </p:cNvSpPr>
          <p:nvPr>
            <p:ph type="subTitle" idx="1"/>
          </p:nvPr>
        </p:nvSpPr>
        <p:spPr>
          <a:xfrm>
            <a:off x="1523999" y="4027041"/>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77597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843"/>
            <a:ext cx="10515600" cy="1325563"/>
          </a:xfrm>
        </p:spPr>
        <p:txBody>
          <a:bodyPr>
            <a:noAutofit/>
          </a:bodyPr>
          <a:lstStyle/>
          <a:p>
            <a:pPr algn="ctr"/>
            <a:r>
              <a:rPr lang="en-US" sz="11500" b="1" dirty="0" smtClean="0"/>
              <a:t>Reading Literary</a:t>
            </a:r>
            <a:endParaRPr lang="en-US" sz="11500" b="1" dirty="0"/>
          </a:p>
        </p:txBody>
      </p:sp>
      <p:sp>
        <p:nvSpPr>
          <p:cNvPr id="3" name="Content Placeholder 2"/>
          <p:cNvSpPr>
            <a:spLocks noGrp="1"/>
          </p:cNvSpPr>
          <p:nvPr>
            <p:ph idx="1"/>
          </p:nvPr>
        </p:nvSpPr>
        <p:spPr/>
        <p:txBody>
          <a:bodyPr/>
          <a:lstStyle/>
          <a:p>
            <a:pPr marL="0" indent="0" algn="ctr">
              <a:buNone/>
            </a:pPr>
            <a:endParaRPr lang="en-US" sz="6600" dirty="0" smtClean="0"/>
          </a:p>
          <a:p>
            <a:pPr marL="0" indent="0" algn="ctr">
              <a:buNone/>
            </a:pPr>
            <a:r>
              <a:rPr lang="en-US" sz="6600" dirty="0" smtClean="0"/>
              <a:t>Key Ideas and Details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4689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ELAGSE2RI4</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Determine the meanings of words and phrases in a text relevant to a grade 2 topic or subject area.</a:t>
            </a:r>
          </a:p>
        </p:txBody>
      </p:sp>
    </p:spTree>
    <p:extLst>
      <p:ext uri="{BB962C8B-B14F-4D97-AF65-F5344CB8AC3E}">
        <p14:creationId xmlns:p14="http://schemas.microsoft.com/office/powerpoint/2010/main" val="71322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ELAGSE2RI5</a:t>
            </a:r>
            <a:endParaRPr lang="en-US" b="1"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600" dirty="0"/>
              <a:t>Know and use various text features (e.g., captions, bold print, subheadings, glossaries, indexes, electronic menus, icons) to locate key facts or information in a text efficiently</a:t>
            </a:r>
            <a:r>
              <a:rPr lang="en-US" sz="6600" dirty="0" smtClean="0"/>
              <a:t>.</a:t>
            </a:r>
            <a:endParaRPr lang="en-US" sz="6600" dirty="0"/>
          </a:p>
        </p:txBody>
      </p:sp>
    </p:spTree>
    <p:extLst>
      <p:ext uri="{BB962C8B-B14F-4D97-AF65-F5344CB8AC3E}">
        <p14:creationId xmlns:p14="http://schemas.microsoft.com/office/powerpoint/2010/main" val="2509862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ELAGSE2RI6</a:t>
            </a:r>
            <a:endParaRPr lang="en-US" b="1" dirty="0"/>
          </a:p>
        </p:txBody>
      </p:sp>
      <p:sp>
        <p:nvSpPr>
          <p:cNvPr id="3" name="Content Placeholder 2"/>
          <p:cNvSpPr>
            <a:spLocks noGrp="1"/>
          </p:cNvSpPr>
          <p:nvPr>
            <p:ph idx="1"/>
          </p:nvPr>
        </p:nvSpPr>
        <p:spPr>
          <a:xfrm>
            <a:off x="838200" y="1690688"/>
            <a:ext cx="10515600" cy="4619959"/>
          </a:xfrm>
        </p:spPr>
        <p:txBody>
          <a:bodyPr>
            <a:noAutofit/>
          </a:bodyPr>
          <a:lstStyle/>
          <a:p>
            <a:pPr marL="0" indent="0" algn="ctr">
              <a:buNone/>
            </a:pPr>
            <a:r>
              <a:rPr lang="en-US" sz="6600" dirty="0"/>
              <a:t>Identify the main purpose of a text, including what the author wants to answer, explain, or describe. </a:t>
            </a:r>
          </a:p>
        </p:txBody>
      </p:sp>
    </p:spTree>
    <p:extLst>
      <p:ext uri="{BB962C8B-B14F-4D97-AF65-F5344CB8AC3E}">
        <p14:creationId xmlns:p14="http://schemas.microsoft.com/office/powerpoint/2010/main" val="382102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0912"/>
            <a:ext cx="9144000" cy="3123597"/>
          </a:xfrm>
        </p:spPr>
        <p:txBody>
          <a:bodyPr>
            <a:noAutofit/>
          </a:bodyPr>
          <a:lstStyle/>
          <a:p>
            <a:r>
              <a:rPr lang="en-US" sz="11500" b="1" dirty="0" smtClean="0"/>
              <a:t>Reading Informational</a:t>
            </a:r>
            <a:endParaRPr lang="en-US" sz="7200" b="1" dirty="0"/>
          </a:p>
        </p:txBody>
      </p:sp>
      <p:sp>
        <p:nvSpPr>
          <p:cNvPr id="3" name="Subtitle 2"/>
          <p:cNvSpPr>
            <a:spLocks noGrp="1"/>
          </p:cNvSpPr>
          <p:nvPr>
            <p:ph type="subTitle" idx="1"/>
          </p:nvPr>
        </p:nvSpPr>
        <p:spPr>
          <a:xfrm>
            <a:off x="1524000" y="3898251"/>
            <a:ext cx="9144000" cy="1807089"/>
          </a:xfrm>
        </p:spPr>
        <p:txBody>
          <a:bodyPr>
            <a:noAutofit/>
          </a:bodyPr>
          <a:lstStyle/>
          <a:p>
            <a:r>
              <a:rPr lang="en-US" sz="6600" dirty="0" smtClean="0"/>
              <a:t>Integration of Knowledge and Ideas </a:t>
            </a:r>
            <a:endParaRPr lang="en-US" sz="6600" dirty="0"/>
          </a:p>
        </p:txBody>
      </p:sp>
    </p:spTree>
    <p:extLst>
      <p:ext uri="{BB962C8B-B14F-4D97-AF65-F5344CB8AC3E}">
        <p14:creationId xmlns:p14="http://schemas.microsoft.com/office/powerpoint/2010/main" val="340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ELAGSE2RI7</a:t>
            </a:r>
            <a:endParaRPr lang="en-US" b="1" dirty="0"/>
          </a:p>
        </p:txBody>
      </p:sp>
      <p:sp>
        <p:nvSpPr>
          <p:cNvPr id="3" name="Content Placeholder 2"/>
          <p:cNvSpPr>
            <a:spLocks noGrp="1"/>
          </p:cNvSpPr>
          <p:nvPr>
            <p:ph idx="1"/>
          </p:nvPr>
        </p:nvSpPr>
        <p:spPr/>
        <p:txBody>
          <a:bodyPr>
            <a:normAutofit/>
          </a:bodyPr>
          <a:lstStyle/>
          <a:p>
            <a:pPr marL="0" lvl="0" indent="0" algn="ctr">
              <a:buNone/>
            </a:pPr>
            <a:r>
              <a:rPr lang="en-US" sz="6600" dirty="0"/>
              <a:t>Explain how specific images (e.g., a diagram showing how a machine works) contribute to and clarify a text.</a:t>
            </a:r>
            <a:endParaRPr lang="en-US" dirty="0"/>
          </a:p>
        </p:txBody>
      </p:sp>
    </p:spTree>
    <p:extLst>
      <p:ext uri="{BB962C8B-B14F-4D97-AF65-F5344CB8AC3E}">
        <p14:creationId xmlns:p14="http://schemas.microsoft.com/office/powerpoint/2010/main" val="3356973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ELAGSE2RI8</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a:t>Describe how reasons support specific points the author makes in a text.</a:t>
            </a:r>
          </a:p>
        </p:txBody>
      </p:sp>
    </p:spTree>
    <p:extLst>
      <p:ext uri="{BB962C8B-B14F-4D97-AF65-F5344CB8AC3E}">
        <p14:creationId xmlns:p14="http://schemas.microsoft.com/office/powerpoint/2010/main" val="46979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ELAGSE2RI9</a:t>
            </a:r>
            <a:endParaRPr lang="en-US" b="1" dirty="0"/>
          </a:p>
        </p:txBody>
      </p:sp>
      <p:sp>
        <p:nvSpPr>
          <p:cNvPr id="3" name="Content Placeholder 2"/>
          <p:cNvSpPr>
            <a:spLocks noGrp="1"/>
          </p:cNvSpPr>
          <p:nvPr>
            <p:ph idx="1"/>
          </p:nvPr>
        </p:nvSpPr>
        <p:spPr>
          <a:xfrm>
            <a:off x="838200" y="1262130"/>
            <a:ext cx="10515600" cy="5409126"/>
          </a:xfrm>
        </p:spPr>
        <p:txBody>
          <a:bodyPr>
            <a:noAutofit/>
          </a:bodyPr>
          <a:lstStyle/>
          <a:p>
            <a:pPr marL="0" indent="0" algn="ctr">
              <a:buNone/>
            </a:pPr>
            <a:r>
              <a:rPr lang="en-US" sz="6600" dirty="0"/>
              <a:t>Compare and contrast the most important points presented by two texts on the same topic. </a:t>
            </a:r>
          </a:p>
        </p:txBody>
      </p:sp>
    </p:spTree>
    <p:extLst>
      <p:ext uri="{BB962C8B-B14F-4D97-AF65-F5344CB8AC3E}">
        <p14:creationId xmlns:p14="http://schemas.microsoft.com/office/powerpoint/2010/main" val="360632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5306" y="618186"/>
            <a:ext cx="10959921" cy="3200870"/>
          </a:xfrm>
        </p:spPr>
        <p:txBody>
          <a:bodyPr>
            <a:noAutofit/>
          </a:bodyPr>
          <a:lstStyle/>
          <a:p>
            <a:r>
              <a:rPr lang="en-US" sz="11500" b="1" dirty="0" smtClean="0"/>
              <a:t>Reading Informational</a:t>
            </a:r>
            <a:endParaRPr lang="en-US" sz="6600" dirty="0"/>
          </a:p>
        </p:txBody>
      </p:sp>
      <p:sp>
        <p:nvSpPr>
          <p:cNvPr id="5" name="Subtitle 4"/>
          <p:cNvSpPr>
            <a:spLocks noGrp="1"/>
          </p:cNvSpPr>
          <p:nvPr>
            <p:ph type="subTitle" idx="1"/>
          </p:nvPr>
        </p:nvSpPr>
        <p:spPr>
          <a:xfrm>
            <a:off x="1513267" y="3962646"/>
            <a:ext cx="9144000" cy="1655762"/>
          </a:xfrm>
        </p:spPr>
        <p:txBody>
          <a:bodyPr>
            <a:noAutofit/>
          </a:bodyPr>
          <a:lstStyle/>
          <a:p>
            <a:r>
              <a:rPr lang="en-US" sz="6600" dirty="0" smtClean="0"/>
              <a:t>Range of Reading and Level of Text Complexity</a:t>
            </a:r>
            <a:endParaRPr lang="en-US" sz="6600" dirty="0"/>
          </a:p>
        </p:txBody>
      </p:sp>
    </p:spTree>
    <p:extLst>
      <p:ext uri="{BB962C8B-B14F-4D97-AF65-F5344CB8AC3E}">
        <p14:creationId xmlns:p14="http://schemas.microsoft.com/office/powerpoint/2010/main" val="101896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ELAGSE2RI10</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6600" dirty="0"/>
              <a:t>By the end of the year, read and comprehend informational texts, including history/social studies, science, and technical texts, in the grades 2-3 text complexity band proficiently, with scaffolding as needed at the high end of the range. </a:t>
            </a:r>
          </a:p>
        </p:txBody>
      </p:sp>
    </p:spTree>
    <p:extLst>
      <p:ext uri="{BB962C8B-B14F-4D97-AF65-F5344CB8AC3E}">
        <p14:creationId xmlns:p14="http://schemas.microsoft.com/office/powerpoint/2010/main" val="2204321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1858"/>
            <a:ext cx="9144000" cy="3298948"/>
          </a:xfrm>
        </p:spPr>
        <p:txBody>
          <a:bodyPr>
            <a:noAutofit/>
          </a:bodyPr>
          <a:lstStyle/>
          <a:p>
            <a:r>
              <a:rPr lang="en-US" sz="11500" b="1" dirty="0" smtClean="0"/>
              <a:t>Reading Foundation </a:t>
            </a:r>
            <a:endParaRPr lang="en-US" sz="7200" dirty="0"/>
          </a:p>
        </p:txBody>
      </p:sp>
      <p:sp>
        <p:nvSpPr>
          <p:cNvPr id="3" name="Subtitle 2"/>
          <p:cNvSpPr>
            <a:spLocks noGrp="1"/>
          </p:cNvSpPr>
          <p:nvPr>
            <p:ph type="subTitle" idx="1"/>
          </p:nvPr>
        </p:nvSpPr>
        <p:spPr>
          <a:xfrm>
            <a:off x="1524000" y="4305423"/>
            <a:ext cx="9144000" cy="1655762"/>
          </a:xfrm>
        </p:spPr>
        <p:txBody>
          <a:bodyPr>
            <a:noAutofit/>
          </a:bodyPr>
          <a:lstStyle/>
          <a:p>
            <a:r>
              <a:rPr lang="en-US" sz="6600" dirty="0" smtClean="0"/>
              <a:t>Phonics and Word Recognition </a:t>
            </a:r>
            <a:endParaRPr lang="en-US" sz="6600" dirty="0"/>
          </a:p>
        </p:txBody>
      </p:sp>
    </p:spTree>
    <p:extLst>
      <p:ext uri="{BB962C8B-B14F-4D97-AF65-F5344CB8AC3E}">
        <p14:creationId xmlns:p14="http://schemas.microsoft.com/office/powerpoint/2010/main" val="257494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ELAGSE2RL1</a:t>
            </a:r>
            <a:endParaRPr lang="en-US" b="1" dirty="0"/>
          </a:p>
        </p:txBody>
      </p:sp>
      <p:sp>
        <p:nvSpPr>
          <p:cNvPr id="3" name="Content Placeholder 2"/>
          <p:cNvSpPr>
            <a:spLocks noGrp="1"/>
          </p:cNvSpPr>
          <p:nvPr>
            <p:ph idx="1"/>
          </p:nvPr>
        </p:nvSpPr>
        <p:spPr/>
        <p:txBody>
          <a:bodyPr>
            <a:normAutofit fontScale="92500"/>
          </a:bodyPr>
          <a:lstStyle/>
          <a:p>
            <a:pPr marL="0" indent="0" algn="ctr">
              <a:buNone/>
            </a:pPr>
            <a:r>
              <a:rPr lang="en-US" sz="6600" dirty="0"/>
              <a:t>Ask and answer such questions as who, what, where, when, why, and how to demonstrate understanding of key details in a text.</a:t>
            </a:r>
          </a:p>
        </p:txBody>
      </p:sp>
    </p:spTree>
    <p:extLst>
      <p:ext uri="{BB962C8B-B14F-4D97-AF65-F5344CB8AC3E}">
        <p14:creationId xmlns:p14="http://schemas.microsoft.com/office/powerpoint/2010/main" val="1518893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42"/>
            <a:ext cx="10515600" cy="1325563"/>
          </a:xfrm>
        </p:spPr>
        <p:txBody>
          <a:bodyPr/>
          <a:lstStyle/>
          <a:p>
            <a:pPr algn="ctr"/>
            <a:r>
              <a:rPr lang="en-US" b="1" dirty="0" smtClean="0"/>
              <a:t>ELAGSE2RF3</a:t>
            </a:r>
            <a:endParaRPr lang="en-US" b="1" dirty="0"/>
          </a:p>
        </p:txBody>
      </p:sp>
      <p:sp>
        <p:nvSpPr>
          <p:cNvPr id="3" name="Content Placeholder 2"/>
          <p:cNvSpPr>
            <a:spLocks noGrp="1"/>
          </p:cNvSpPr>
          <p:nvPr>
            <p:ph idx="1"/>
          </p:nvPr>
        </p:nvSpPr>
        <p:spPr>
          <a:xfrm>
            <a:off x="838200" y="1108172"/>
            <a:ext cx="10515600" cy="5552880"/>
          </a:xfrm>
        </p:spPr>
        <p:txBody>
          <a:bodyPr>
            <a:noAutofit/>
          </a:bodyPr>
          <a:lstStyle/>
          <a:p>
            <a:pPr marL="0" indent="0" algn="ctr">
              <a:buNone/>
            </a:pPr>
            <a:r>
              <a:rPr lang="en-US" sz="6000" dirty="0"/>
              <a:t>Know and apply grade-level phonics and word analysis skills in decoding words. </a:t>
            </a:r>
            <a:endParaRPr lang="en-US" sz="6000" dirty="0" smtClean="0"/>
          </a:p>
          <a:p>
            <a:pPr marL="0" indent="0" algn="ctr">
              <a:buNone/>
            </a:pPr>
            <a:r>
              <a:rPr lang="en-US" sz="6000" dirty="0" smtClean="0"/>
              <a:t>a) </a:t>
            </a:r>
            <a:r>
              <a:rPr lang="en-US" sz="6000" dirty="0"/>
              <a:t>Distinguish long and short vowels when reading regularly spelled one-syllable words. </a:t>
            </a:r>
            <a:endParaRPr lang="en-US" sz="5400" dirty="0"/>
          </a:p>
        </p:txBody>
      </p:sp>
    </p:spTree>
    <p:extLst>
      <p:ext uri="{BB962C8B-B14F-4D97-AF65-F5344CB8AC3E}">
        <p14:creationId xmlns:p14="http://schemas.microsoft.com/office/powerpoint/2010/main" val="695215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ELAGSE2RF3</a:t>
            </a:r>
            <a:endParaRPr lang="en-US" b="1" dirty="0"/>
          </a:p>
        </p:txBody>
      </p:sp>
      <p:sp>
        <p:nvSpPr>
          <p:cNvPr id="3" name="Content Placeholder 2"/>
          <p:cNvSpPr>
            <a:spLocks noGrp="1"/>
          </p:cNvSpPr>
          <p:nvPr>
            <p:ph idx="1"/>
          </p:nvPr>
        </p:nvSpPr>
        <p:spPr>
          <a:xfrm>
            <a:off x="838200" y="1487999"/>
            <a:ext cx="10515600" cy="4743987"/>
          </a:xfrm>
        </p:spPr>
        <p:txBody>
          <a:bodyPr>
            <a:noAutofit/>
          </a:bodyPr>
          <a:lstStyle/>
          <a:p>
            <a:pPr marL="0" indent="0" algn="ctr">
              <a:buNone/>
            </a:pPr>
            <a:r>
              <a:rPr lang="en-US" sz="5400" dirty="0"/>
              <a:t>Know and apply grade-level phonics and word analysis skills in decoding words. </a:t>
            </a:r>
            <a:endParaRPr lang="en-US" sz="5400" dirty="0" smtClean="0"/>
          </a:p>
          <a:p>
            <a:pPr marL="0" indent="0" algn="ctr">
              <a:buNone/>
            </a:pPr>
            <a:r>
              <a:rPr lang="en-US" sz="5400" dirty="0" smtClean="0"/>
              <a:t>b) </a:t>
            </a:r>
            <a:r>
              <a:rPr lang="en-US" sz="5400" dirty="0"/>
              <a:t>Know spelling-sound correspondences for additional common vowel teams. </a:t>
            </a:r>
            <a:endParaRPr lang="en-US" sz="5400" dirty="0" smtClean="0"/>
          </a:p>
        </p:txBody>
      </p:sp>
    </p:spTree>
    <p:extLst>
      <p:ext uri="{BB962C8B-B14F-4D97-AF65-F5344CB8AC3E}">
        <p14:creationId xmlns:p14="http://schemas.microsoft.com/office/powerpoint/2010/main" val="1071211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a:t>Know and apply grade-level phonics and word analysis skills in decoding words. </a:t>
            </a:r>
            <a:endParaRPr lang="en-US" sz="5400" dirty="0" smtClean="0"/>
          </a:p>
          <a:p>
            <a:pPr marL="0" indent="0" algn="ctr">
              <a:buNone/>
            </a:pPr>
            <a:r>
              <a:rPr lang="en-US" sz="5400" dirty="0" smtClean="0"/>
              <a:t>c) </a:t>
            </a:r>
            <a:r>
              <a:rPr lang="en-US" sz="5400" dirty="0"/>
              <a:t>Decode regularly spelled two-syllable words with long vowels. </a:t>
            </a:r>
            <a:endParaRPr lang="en-US" sz="5400" dirty="0" smtClean="0"/>
          </a:p>
        </p:txBody>
      </p:sp>
    </p:spTree>
    <p:extLst>
      <p:ext uri="{BB962C8B-B14F-4D97-AF65-F5344CB8AC3E}">
        <p14:creationId xmlns:p14="http://schemas.microsoft.com/office/powerpoint/2010/main" val="1059840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a:t>Know and apply grade-level phonics and word analysis skills in decoding words. </a:t>
            </a:r>
            <a:endParaRPr lang="en-US" sz="5400" dirty="0" smtClean="0"/>
          </a:p>
          <a:p>
            <a:pPr marL="0" indent="0" algn="ctr">
              <a:buNone/>
            </a:pPr>
            <a:r>
              <a:rPr lang="en-US" sz="5400" dirty="0" smtClean="0"/>
              <a:t>d) Decode </a:t>
            </a:r>
            <a:r>
              <a:rPr lang="en-US" sz="5400" dirty="0"/>
              <a:t>words with common prefixes and suffixes. </a:t>
            </a:r>
            <a:endParaRPr lang="en-US" sz="5400" dirty="0" smtClean="0"/>
          </a:p>
        </p:txBody>
      </p:sp>
    </p:spTree>
    <p:extLst>
      <p:ext uri="{BB962C8B-B14F-4D97-AF65-F5344CB8AC3E}">
        <p14:creationId xmlns:p14="http://schemas.microsoft.com/office/powerpoint/2010/main" val="1469462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ELAGSE2RF3</a:t>
            </a:r>
            <a:endParaRPr lang="en-US" b="1" dirty="0"/>
          </a:p>
        </p:txBody>
      </p:sp>
      <p:sp>
        <p:nvSpPr>
          <p:cNvPr id="3" name="Content Placeholder 2"/>
          <p:cNvSpPr>
            <a:spLocks noGrp="1"/>
          </p:cNvSpPr>
          <p:nvPr>
            <p:ph idx="1"/>
          </p:nvPr>
        </p:nvSpPr>
        <p:spPr>
          <a:xfrm>
            <a:off x="936674" y="1333255"/>
            <a:ext cx="10515600" cy="5109747"/>
          </a:xfrm>
        </p:spPr>
        <p:txBody>
          <a:bodyPr>
            <a:noAutofit/>
          </a:bodyPr>
          <a:lstStyle/>
          <a:p>
            <a:pPr marL="0" indent="0" algn="ctr">
              <a:buNone/>
            </a:pPr>
            <a:r>
              <a:rPr lang="en-US" sz="5400" dirty="0"/>
              <a:t>Know and apply grade-level phonics and word analysis skills in decoding words. </a:t>
            </a:r>
            <a:endParaRPr lang="en-US" sz="5400" dirty="0" smtClean="0"/>
          </a:p>
          <a:p>
            <a:pPr marL="0" indent="0" algn="ctr">
              <a:buNone/>
            </a:pPr>
            <a:r>
              <a:rPr lang="en-US" sz="5400" dirty="0" smtClean="0"/>
              <a:t>e) </a:t>
            </a:r>
            <a:r>
              <a:rPr lang="en-US" sz="5400" dirty="0"/>
              <a:t>Identify words with inconsistent but common spelling-sound correspondences. </a:t>
            </a:r>
            <a:endParaRPr lang="en-US" sz="5400" dirty="0" smtClean="0"/>
          </a:p>
        </p:txBody>
      </p:sp>
    </p:spTree>
    <p:extLst>
      <p:ext uri="{BB962C8B-B14F-4D97-AF65-F5344CB8AC3E}">
        <p14:creationId xmlns:p14="http://schemas.microsoft.com/office/powerpoint/2010/main" val="800167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922069"/>
            <a:ext cx="9144000" cy="3200474"/>
          </a:xfrm>
        </p:spPr>
        <p:txBody>
          <a:bodyPr>
            <a:noAutofit/>
          </a:bodyPr>
          <a:lstStyle/>
          <a:p>
            <a:r>
              <a:rPr lang="en-US" sz="11500" b="1" dirty="0" smtClean="0"/>
              <a:t>Reading Foundation </a:t>
            </a:r>
            <a:endParaRPr lang="en-US" sz="7200" dirty="0"/>
          </a:p>
        </p:txBody>
      </p:sp>
      <p:sp>
        <p:nvSpPr>
          <p:cNvPr id="5" name="Subtitle 4"/>
          <p:cNvSpPr>
            <a:spLocks noGrp="1"/>
          </p:cNvSpPr>
          <p:nvPr>
            <p:ph type="subTitle" idx="1"/>
          </p:nvPr>
        </p:nvSpPr>
        <p:spPr>
          <a:xfrm>
            <a:off x="1524000" y="4122543"/>
            <a:ext cx="9144000" cy="1655762"/>
          </a:xfrm>
        </p:spPr>
        <p:txBody>
          <a:bodyPr>
            <a:normAutofit/>
          </a:bodyPr>
          <a:lstStyle/>
          <a:p>
            <a:r>
              <a:rPr lang="en-US" sz="6600" dirty="0" smtClean="0"/>
              <a:t>Fluency</a:t>
            </a:r>
            <a:endParaRPr lang="en-US" sz="6600" dirty="0"/>
          </a:p>
        </p:txBody>
      </p:sp>
    </p:spTree>
    <p:extLst>
      <p:ext uri="{BB962C8B-B14F-4D97-AF65-F5344CB8AC3E}">
        <p14:creationId xmlns:p14="http://schemas.microsoft.com/office/powerpoint/2010/main" val="1095259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ELAGSE2RF4 </a:t>
            </a:r>
            <a:endParaRPr lang="en-US" b="1" dirty="0"/>
          </a:p>
        </p:txBody>
      </p:sp>
      <p:sp>
        <p:nvSpPr>
          <p:cNvPr id="3" name="Content Placeholder 2"/>
          <p:cNvSpPr>
            <a:spLocks noGrp="1"/>
          </p:cNvSpPr>
          <p:nvPr>
            <p:ph idx="1"/>
          </p:nvPr>
        </p:nvSpPr>
        <p:spPr>
          <a:xfrm>
            <a:off x="838200" y="1164443"/>
            <a:ext cx="10515600" cy="5475507"/>
          </a:xfrm>
        </p:spPr>
        <p:txBody>
          <a:bodyPr>
            <a:noAutofit/>
          </a:bodyPr>
          <a:lstStyle/>
          <a:p>
            <a:pPr marL="0" indent="0" algn="ctr">
              <a:buNone/>
            </a:pPr>
            <a:r>
              <a:rPr lang="en-US" sz="3600" dirty="0"/>
              <a:t>Read with sufficient accuracy and fluency to support comprehension. </a:t>
            </a:r>
            <a:endParaRPr lang="en-US" sz="3600" dirty="0" smtClean="0"/>
          </a:p>
          <a:p>
            <a:pPr marL="0" indent="0" algn="ctr">
              <a:buNone/>
            </a:pPr>
            <a:r>
              <a:rPr lang="en-US" sz="3600" dirty="0" smtClean="0"/>
              <a:t>a) Read </a:t>
            </a:r>
            <a:r>
              <a:rPr lang="en-US" sz="3600" dirty="0"/>
              <a:t>on-level text with purpose and understanding. </a:t>
            </a:r>
            <a:r>
              <a:rPr lang="en-US" sz="3600" dirty="0" smtClean="0"/>
              <a:t>b) Read </a:t>
            </a:r>
            <a:r>
              <a:rPr lang="en-US" sz="3600" dirty="0"/>
              <a:t>on-level text orally with accuracy, appropriate rate, and expression on successive readings. </a:t>
            </a:r>
            <a:endParaRPr lang="en-US" sz="3600" dirty="0" smtClean="0"/>
          </a:p>
          <a:p>
            <a:pPr marL="0" indent="0" algn="ctr">
              <a:buNone/>
            </a:pPr>
            <a:r>
              <a:rPr lang="en-US" sz="3600" dirty="0" smtClean="0"/>
              <a:t>c) Use </a:t>
            </a:r>
            <a:r>
              <a:rPr lang="en-US" sz="3600" dirty="0"/>
              <a:t>context to confirm or self-correct word recognition and understanding, rereading as necessary. </a:t>
            </a:r>
            <a:r>
              <a:rPr lang="en-US" sz="3600" dirty="0" smtClean="0"/>
              <a:t>d) Read </a:t>
            </a:r>
            <a:r>
              <a:rPr lang="en-US" sz="3600" dirty="0"/>
              <a:t>grade-appropriate irregularly spelled words. </a:t>
            </a:r>
          </a:p>
        </p:txBody>
      </p:sp>
    </p:spTree>
    <p:extLst>
      <p:ext uri="{BB962C8B-B14F-4D97-AF65-F5344CB8AC3E}">
        <p14:creationId xmlns:p14="http://schemas.microsoft.com/office/powerpoint/2010/main" val="2651057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11500" b="1" dirty="0"/>
          </a:p>
        </p:txBody>
      </p:sp>
      <p:sp>
        <p:nvSpPr>
          <p:cNvPr id="5" name="Subtitle 4"/>
          <p:cNvSpPr>
            <a:spLocks noGrp="1"/>
          </p:cNvSpPr>
          <p:nvPr>
            <p:ph type="subTitle" idx="1"/>
          </p:nvPr>
        </p:nvSpPr>
        <p:spPr/>
        <p:txBody>
          <a:bodyPr>
            <a:normAutofit/>
          </a:bodyPr>
          <a:lstStyle/>
          <a:p>
            <a:r>
              <a:rPr lang="en-US" sz="6600" dirty="0" smtClean="0"/>
              <a:t>Text Types and Purpose </a:t>
            </a:r>
            <a:endParaRPr lang="en-US" sz="6600" dirty="0"/>
          </a:p>
        </p:txBody>
      </p:sp>
    </p:spTree>
    <p:extLst>
      <p:ext uri="{BB962C8B-B14F-4D97-AF65-F5344CB8AC3E}">
        <p14:creationId xmlns:p14="http://schemas.microsoft.com/office/powerpoint/2010/main" val="2109719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5"/>
            <a:ext cx="10515600" cy="1325563"/>
          </a:xfrm>
        </p:spPr>
        <p:txBody>
          <a:bodyPr/>
          <a:lstStyle/>
          <a:p>
            <a:pPr algn="ctr"/>
            <a:r>
              <a:rPr lang="en-US" b="1" dirty="0" smtClean="0"/>
              <a:t>ELAGSE2W1 </a:t>
            </a:r>
            <a:endParaRPr lang="en-US" b="1" dirty="0"/>
          </a:p>
        </p:txBody>
      </p:sp>
      <p:sp>
        <p:nvSpPr>
          <p:cNvPr id="3" name="Content Placeholder 2"/>
          <p:cNvSpPr>
            <a:spLocks noGrp="1"/>
          </p:cNvSpPr>
          <p:nvPr>
            <p:ph idx="1"/>
          </p:nvPr>
        </p:nvSpPr>
        <p:spPr>
          <a:xfrm>
            <a:off x="838200" y="1150376"/>
            <a:ext cx="10515600" cy="5264492"/>
          </a:xfrm>
        </p:spPr>
        <p:txBody>
          <a:bodyPr>
            <a:noAutofit/>
          </a:bodyPr>
          <a:lstStyle/>
          <a:p>
            <a:pPr marL="0" indent="0" algn="ctr">
              <a:buNone/>
            </a:pPr>
            <a:r>
              <a:rPr lang="en-US" sz="4800" dirty="0"/>
              <a:t>Write opinion pieces in which they introduce the topic or book they are writing about, state an opinion, supply reasons that support the opinion, use linking words (e.g., because, and, also) to connect opinion and reasons, and provide a concluding statement or section. </a:t>
            </a:r>
          </a:p>
        </p:txBody>
      </p:sp>
    </p:spTree>
    <p:extLst>
      <p:ext uri="{BB962C8B-B14F-4D97-AF65-F5344CB8AC3E}">
        <p14:creationId xmlns:p14="http://schemas.microsoft.com/office/powerpoint/2010/main" val="335671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ELAGSE2W2</a:t>
            </a:r>
            <a:r>
              <a:rPr lang="en-US" dirty="0" smtClean="0"/>
              <a:t> </a:t>
            </a:r>
            <a:endParaRPr lang="en-US" dirty="0"/>
          </a:p>
        </p:txBody>
      </p:sp>
      <p:sp>
        <p:nvSpPr>
          <p:cNvPr id="3" name="Content Placeholder 2"/>
          <p:cNvSpPr>
            <a:spLocks noGrp="1"/>
          </p:cNvSpPr>
          <p:nvPr>
            <p:ph idx="1"/>
          </p:nvPr>
        </p:nvSpPr>
        <p:spPr>
          <a:xfrm>
            <a:off x="838200" y="1237956"/>
            <a:ext cx="10515600" cy="4768949"/>
          </a:xfrm>
        </p:spPr>
        <p:txBody>
          <a:bodyPr>
            <a:noAutofit/>
          </a:bodyPr>
          <a:lstStyle/>
          <a:p>
            <a:pPr marL="0" indent="0" algn="ctr">
              <a:buNone/>
            </a:pPr>
            <a:r>
              <a:rPr lang="en-US" sz="6000" dirty="0"/>
              <a:t>Write informative/explanatory texts in which they introduce a topic, use facts and definitions to develop points, and provide a concluding statement or section. </a:t>
            </a:r>
          </a:p>
        </p:txBody>
      </p:sp>
    </p:spTree>
    <p:extLst>
      <p:ext uri="{BB962C8B-B14F-4D97-AF65-F5344CB8AC3E}">
        <p14:creationId xmlns:p14="http://schemas.microsoft.com/office/powerpoint/2010/main" val="3280229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ELAGSE2RL2</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Recount stories, including fables and folktales from diverse cultures, and determine their central message, lesson, or moral.</a:t>
            </a:r>
          </a:p>
        </p:txBody>
      </p:sp>
    </p:spTree>
    <p:extLst>
      <p:ext uri="{BB962C8B-B14F-4D97-AF65-F5344CB8AC3E}">
        <p14:creationId xmlns:p14="http://schemas.microsoft.com/office/powerpoint/2010/main" val="3973555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ELAGSE2W3</a:t>
            </a:r>
            <a:endParaRPr lang="en-US" b="1" dirty="0"/>
          </a:p>
        </p:txBody>
      </p:sp>
      <p:sp>
        <p:nvSpPr>
          <p:cNvPr id="3" name="Content Placeholder 2"/>
          <p:cNvSpPr>
            <a:spLocks noGrp="1"/>
          </p:cNvSpPr>
          <p:nvPr>
            <p:ph idx="1"/>
          </p:nvPr>
        </p:nvSpPr>
        <p:spPr>
          <a:xfrm>
            <a:off x="936674" y="967494"/>
            <a:ext cx="10515600" cy="5545847"/>
          </a:xfrm>
        </p:spPr>
        <p:txBody>
          <a:bodyPr>
            <a:noAutofit/>
          </a:bodyPr>
          <a:lstStyle/>
          <a:p>
            <a:pPr marL="0" indent="0" algn="ctr">
              <a:buNone/>
            </a:pPr>
            <a:r>
              <a:rPr lang="en-US" sz="5400" dirty="0"/>
              <a:t>Write narratives in which they recount a well-elaborated event or short sequence of events, include details to describe actions, thoughts, and feelings, use temporal words to signal event order, and provide a sense of closure. </a:t>
            </a:r>
          </a:p>
        </p:txBody>
      </p:sp>
    </p:spTree>
    <p:extLst>
      <p:ext uri="{BB962C8B-B14F-4D97-AF65-F5344CB8AC3E}">
        <p14:creationId xmlns:p14="http://schemas.microsoft.com/office/powerpoint/2010/main" val="1074913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8"/>
            <a:ext cx="9144000" cy="2081310"/>
          </a:xfrm>
        </p:spPr>
        <p:txBody>
          <a:bodyPr>
            <a:noAutofit/>
          </a:bodyPr>
          <a:lstStyle/>
          <a:p>
            <a:r>
              <a:rPr lang="en-US" sz="6600" dirty="0" smtClean="0"/>
              <a:t>Production and Distribution of Writing </a:t>
            </a:r>
            <a:endParaRPr lang="en-US" sz="6600" dirty="0"/>
          </a:p>
        </p:txBody>
      </p:sp>
    </p:spTree>
    <p:extLst>
      <p:ext uri="{BB962C8B-B14F-4D97-AF65-F5344CB8AC3E}">
        <p14:creationId xmlns:p14="http://schemas.microsoft.com/office/powerpoint/2010/main" val="2404375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smtClean="0"/>
              <a:t>ELAGSE2W5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6000" dirty="0"/>
              <a:t>With guidance and support from adults and peers, focus on a topic and strengthen writing as needed by revising and editing. </a:t>
            </a:r>
            <a:r>
              <a:rPr lang="en-US" sz="6000" dirty="0" smtClean="0"/>
              <a:t>a) May </a:t>
            </a:r>
            <a:r>
              <a:rPr lang="en-US" sz="6000" dirty="0"/>
              <a:t>include prewriting.</a:t>
            </a:r>
            <a:endParaRPr lang="en-US" sz="3600" dirty="0"/>
          </a:p>
        </p:txBody>
      </p:sp>
    </p:spTree>
    <p:extLst>
      <p:ext uri="{BB962C8B-B14F-4D97-AF65-F5344CB8AC3E}">
        <p14:creationId xmlns:p14="http://schemas.microsoft.com/office/powerpoint/2010/main" val="6318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ELAGSE2W6</a:t>
            </a:r>
            <a:endParaRPr lang="en-US" b="1" dirty="0"/>
          </a:p>
        </p:txBody>
      </p:sp>
      <p:sp>
        <p:nvSpPr>
          <p:cNvPr id="3" name="Content Placeholder 2"/>
          <p:cNvSpPr>
            <a:spLocks noGrp="1"/>
          </p:cNvSpPr>
          <p:nvPr>
            <p:ph idx="1"/>
          </p:nvPr>
        </p:nvSpPr>
        <p:spPr>
          <a:xfrm>
            <a:off x="838200" y="1533378"/>
            <a:ext cx="10515600" cy="4979963"/>
          </a:xfrm>
        </p:spPr>
        <p:txBody>
          <a:bodyPr>
            <a:noAutofit/>
          </a:bodyPr>
          <a:lstStyle/>
          <a:p>
            <a:pPr marL="0" indent="0" algn="ctr">
              <a:buNone/>
            </a:pPr>
            <a:r>
              <a:rPr lang="en-US" sz="6600" dirty="0"/>
              <a:t>With guidance and support from adults, use a variety of tools to produce and publish writing, including digital tools and collaboration with peers.</a:t>
            </a:r>
          </a:p>
        </p:txBody>
      </p:sp>
    </p:spTree>
    <p:extLst>
      <p:ext uri="{BB962C8B-B14F-4D97-AF65-F5344CB8AC3E}">
        <p14:creationId xmlns:p14="http://schemas.microsoft.com/office/powerpoint/2010/main" val="15075183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Research to Build and Present Knowledge</a:t>
            </a:r>
            <a:endParaRPr lang="en-US" sz="6600" dirty="0"/>
          </a:p>
        </p:txBody>
      </p:sp>
    </p:spTree>
    <p:extLst>
      <p:ext uri="{BB962C8B-B14F-4D97-AF65-F5344CB8AC3E}">
        <p14:creationId xmlns:p14="http://schemas.microsoft.com/office/powerpoint/2010/main" val="160659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81"/>
            <a:ext cx="10515600" cy="1325563"/>
          </a:xfrm>
        </p:spPr>
        <p:txBody>
          <a:bodyPr/>
          <a:lstStyle/>
          <a:p>
            <a:pPr algn="ctr"/>
            <a:r>
              <a:rPr lang="en-US" b="1" dirty="0" smtClean="0"/>
              <a:t>ELAGSE2W7 </a:t>
            </a:r>
            <a:endParaRPr lang="en-US" b="1" dirty="0"/>
          </a:p>
        </p:txBody>
      </p:sp>
      <p:sp>
        <p:nvSpPr>
          <p:cNvPr id="3" name="Content Placeholder 2"/>
          <p:cNvSpPr>
            <a:spLocks noGrp="1"/>
          </p:cNvSpPr>
          <p:nvPr>
            <p:ph idx="1"/>
          </p:nvPr>
        </p:nvSpPr>
        <p:spPr>
          <a:xfrm>
            <a:off x="838200" y="1350498"/>
            <a:ext cx="10515600" cy="5233182"/>
          </a:xfrm>
        </p:spPr>
        <p:txBody>
          <a:bodyPr>
            <a:noAutofit/>
          </a:bodyPr>
          <a:lstStyle/>
          <a:p>
            <a:pPr marL="0" indent="0" algn="ctr">
              <a:buNone/>
            </a:pPr>
            <a:r>
              <a:rPr lang="en-US" sz="6000" dirty="0"/>
              <a:t>Participate in shared research and writing projects (e.g., read a number of books on a single topic to produce a report; record science observations). </a:t>
            </a:r>
          </a:p>
        </p:txBody>
      </p:sp>
    </p:spTree>
    <p:extLst>
      <p:ext uri="{BB962C8B-B14F-4D97-AF65-F5344CB8AC3E}">
        <p14:creationId xmlns:p14="http://schemas.microsoft.com/office/powerpoint/2010/main" val="3666657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ELAGSE2W8</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a:bodyPr>
          <a:lstStyle/>
          <a:p>
            <a:pPr marL="0" indent="0" algn="ctr">
              <a:buNone/>
            </a:pPr>
            <a:r>
              <a:rPr lang="en-US" sz="6000" dirty="0"/>
              <a:t>Recall information from experiences or gather information from provided sources to answer a question. </a:t>
            </a:r>
          </a:p>
        </p:txBody>
      </p:sp>
    </p:spTree>
    <p:extLst>
      <p:ext uri="{BB962C8B-B14F-4D97-AF65-F5344CB8AC3E}">
        <p14:creationId xmlns:p14="http://schemas.microsoft.com/office/powerpoint/2010/main" val="415962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92369"/>
            <a:ext cx="9144000" cy="3397421"/>
          </a:xfrm>
        </p:spPr>
        <p:txBody>
          <a:bodyPr>
            <a:noAutofit/>
          </a:bodyPr>
          <a:lstStyle/>
          <a:p>
            <a:r>
              <a:rPr lang="en-US" sz="11500" b="1" dirty="0" smtClean="0"/>
              <a:t>Speaking and Listening</a:t>
            </a:r>
            <a:endParaRPr lang="en-US" sz="11500" b="1" dirty="0"/>
          </a:p>
        </p:txBody>
      </p:sp>
      <p:sp>
        <p:nvSpPr>
          <p:cNvPr id="5" name="Subtitle 4"/>
          <p:cNvSpPr>
            <a:spLocks noGrp="1"/>
          </p:cNvSpPr>
          <p:nvPr>
            <p:ph type="subTitle" idx="1"/>
          </p:nvPr>
        </p:nvSpPr>
        <p:spPr>
          <a:xfrm>
            <a:off x="1524000" y="4136610"/>
            <a:ext cx="9144000" cy="1655762"/>
          </a:xfrm>
        </p:spPr>
        <p:txBody>
          <a:bodyPr>
            <a:noAutofit/>
          </a:bodyPr>
          <a:lstStyle/>
          <a:p>
            <a:r>
              <a:rPr lang="en-US" sz="6600" dirty="0" smtClean="0"/>
              <a:t>Comprehension and Collaboration </a:t>
            </a:r>
            <a:endParaRPr lang="en-US" sz="6600" dirty="0"/>
          </a:p>
        </p:txBody>
      </p:sp>
    </p:spTree>
    <p:extLst>
      <p:ext uri="{BB962C8B-B14F-4D97-AF65-F5344CB8AC3E}">
        <p14:creationId xmlns:p14="http://schemas.microsoft.com/office/powerpoint/2010/main" val="1195140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53071"/>
            <a:ext cx="10515600" cy="1325563"/>
          </a:xfrm>
        </p:spPr>
        <p:txBody>
          <a:bodyPr/>
          <a:lstStyle/>
          <a:p>
            <a:pPr algn="ctr"/>
            <a:r>
              <a:rPr lang="en-US" b="1" dirty="0" smtClean="0"/>
              <a:t>ELAGSE2SL1 </a:t>
            </a:r>
            <a:endParaRPr lang="en-US" b="1" dirty="0"/>
          </a:p>
        </p:txBody>
      </p:sp>
      <p:sp>
        <p:nvSpPr>
          <p:cNvPr id="5" name="Content Placeholder 4"/>
          <p:cNvSpPr>
            <a:spLocks noGrp="1"/>
          </p:cNvSpPr>
          <p:nvPr>
            <p:ph idx="1"/>
          </p:nvPr>
        </p:nvSpPr>
        <p:spPr>
          <a:xfrm>
            <a:off x="407963" y="1153552"/>
            <a:ext cx="11394831" cy="5528602"/>
          </a:xfrm>
        </p:spPr>
        <p:txBody>
          <a:bodyPr>
            <a:noAutofit/>
          </a:bodyPr>
          <a:lstStyle/>
          <a:p>
            <a:pPr marL="0" indent="0" algn="ctr">
              <a:buNone/>
            </a:pPr>
            <a:r>
              <a:rPr lang="en-US" sz="3600" dirty="0"/>
              <a:t>Participate in collaborative conversations with diverse partners about grade 2 topics and texts with peers and adults in small and larger groups. </a:t>
            </a:r>
            <a:endParaRPr lang="en-US" sz="3600" dirty="0" smtClean="0"/>
          </a:p>
          <a:p>
            <a:pPr marL="0" indent="0" algn="ctr">
              <a:buNone/>
            </a:pPr>
            <a:r>
              <a:rPr lang="en-US" sz="3200" dirty="0" smtClean="0"/>
              <a:t>a) Follow </a:t>
            </a:r>
            <a:r>
              <a:rPr lang="en-US" sz="3200" dirty="0"/>
              <a:t>agreed-upon rules for discussions (e.g., gaining the floor in respectful ways, listening to others with care, speaking one at a time about the topics and texts under discussion). </a:t>
            </a:r>
          </a:p>
          <a:p>
            <a:pPr marL="0" indent="0" algn="ctr">
              <a:buNone/>
            </a:pPr>
            <a:r>
              <a:rPr lang="en-US" sz="3200" dirty="0" smtClean="0"/>
              <a:t>b) Build </a:t>
            </a:r>
            <a:r>
              <a:rPr lang="en-US" sz="3200" dirty="0"/>
              <a:t>on others’ talk in conversations by linking their comments to the remarks of others. </a:t>
            </a:r>
            <a:endParaRPr lang="en-US" sz="3200" dirty="0" smtClean="0"/>
          </a:p>
          <a:p>
            <a:pPr marL="0" indent="0" algn="ctr">
              <a:buNone/>
            </a:pPr>
            <a:r>
              <a:rPr lang="en-US" sz="3200" dirty="0" smtClean="0"/>
              <a:t>c) </a:t>
            </a:r>
            <a:r>
              <a:rPr lang="en-US" sz="3200" dirty="0"/>
              <a:t>Ask for clarification and further explanation as needed about the topics and texts under discussion.</a:t>
            </a:r>
          </a:p>
        </p:txBody>
      </p:sp>
    </p:spTree>
    <p:extLst>
      <p:ext uri="{BB962C8B-B14F-4D97-AF65-F5344CB8AC3E}">
        <p14:creationId xmlns:p14="http://schemas.microsoft.com/office/powerpoint/2010/main" val="2967997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7"/>
            <a:ext cx="10515600" cy="1325563"/>
          </a:xfrm>
        </p:spPr>
        <p:txBody>
          <a:bodyPr/>
          <a:lstStyle/>
          <a:p>
            <a:pPr algn="ctr"/>
            <a:r>
              <a:rPr lang="en-US" b="1" dirty="0" smtClean="0"/>
              <a:t>ELAGSE2SL2 </a:t>
            </a:r>
            <a:endParaRPr lang="en-US" b="1" dirty="0"/>
          </a:p>
        </p:txBody>
      </p:sp>
      <p:sp>
        <p:nvSpPr>
          <p:cNvPr id="3" name="Content Placeholder 2"/>
          <p:cNvSpPr>
            <a:spLocks noGrp="1"/>
          </p:cNvSpPr>
          <p:nvPr>
            <p:ph idx="1"/>
          </p:nvPr>
        </p:nvSpPr>
        <p:spPr>
          <a:xfrm>
            <a:off x="838200" y="1347322"/>
            <a:ext cx="10515600" cy="5222289"/>
          </a:xfrm>
        </p:spPr>
        <p:txBody>
          <a:bodyPr>
            <a:noAutofit/>
          </a:bodyPr>
          <a:lstStyle/>
          <a:p>
            <a:pPr marL="0" indent="0" algn="ctr">
              <a:buNone/>
            </a:pPr>
            <a:r>
              <a:rPr lang="en-US" sz="6600" dirty="0"/>
              <a:t>Recount or describe key ideas or details from written texts read aloud or information presented orally or through other media.</a:t>
            </a:r>
          </a:p>
        </p:txBody>
      </p:sp>
    </p:spTree>
    <p:extLst>
      <p:ext uri="{BB962C8B-B14F-4D97-AF65-F5344CB8AC3E}">
        <p14:creationId xmlns:p14="http://schemas.microsoft.com/office/powerpoint/2010/main" val="154145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ELAGSE2RL3</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Describe how characters in a story respond to major events and challenges. </a:t>
            </a:r>
          </a:p>
        </p:txBody>
      </p:sp>
    </p:spTree>
    <p:extLst>
      <p:ext uri="{BB962C8B-B14F-4D97-AF65-F5344CB8AC3E}">
        <p14:creationId xmlns:p14="http://schemas.microsoft.com/office/powerpoint/2010/main" val="3466012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6674" y="182245"/>
            <a:ext cx="10515600" cy="1325563"/>
          </a:xfrm>
        </p:spPr>
        <p:txBody>
          <a:bodyPr/>
          <a:lstStyle/>
          <a:p>
            <a:pPr algn="ctr"/>
            <a:r>
              <a:rPr lang="en-US" b="1" dirty="0" smtClean="0"/>
              <a:t>ELAGSE2SL3</a:t>
            </a:r>
            <a:endParaRPr lang="en-US" b="1" dirty="0"/>
          </a:p>
        </p:txBody>
      </p:sp>
      <p:sp>
        <p:nvSpPr>
          <p:cNvPr id="3" name="Content Placeholder 2"/>
          <p:cNvSpPr>
            <a:spLocks noGrp="1"/>
          </p:cNvSpPr>
          <p:nvPr>
            <p:ph idx="1"/>
          </p:nvPr>
        </p:nvSpPr>
        <p:spPr>
          <a:xfrm>
            <a:off x="936674" y="1164442"/>
            <a:ext cx="10515600" cy="5419238"/>
          </a:xfrm>
        </p:spPr>
        <p:txBody>
          <a:bodyPr>
            <a:noAutofit/>
          </a:bodyPr>
          <a:lstStyle/>
          <a:p>
            <a:pPr marL="0" indent="0" algn="ctr">
              <a:buNone/>
            </a:pPr>
            <a:r>
              <a:rPr lang="en-US" sz="6000" dirty="0"/>
              <a:t>Ask and answer questions about what a speaker says in order to clarify comprehension, gather additional information, or deepen understanding of a topic or issue.</a:t>
            </a:r>
          </a:p>
        </p:txBody>
      </p:sp>
    </p:spTree>
    <p:extLst>
      <p:ext uri="{BB962C8B-B14F-4D97-AF65-F5344CB8AC3E}">
        <p14:creationId xmlns:p14="http://schemas.microsoft.com/office/powerpoint/2010/main" val="42662043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93895"/>
            <a:ext cx="9144000" cy="3116068"/>
          </a:xfrm>
        </p:spPr>
        <p:txBody>
          <a:bodyPr>
            <a:noAutofit/>
          </a:bodyPr>
          <a:lstStyle/>
          <a:p>
            <a:r>
              <a:rPr lang="en-US" sz="11500" b="1" dirty="0" smtClean="0"/>
              <a:t>Speaking and Listening</a:t>
            </a:r>
            <a:endParaRPr lang="en-US" sz="6600" dirty="0"/>
          </a:p>
        </p:txBody>
      </p:sp>
      <p:sp>
        <p:nvSpPr>
          <p:cNvPr id="5" name="Subtitle 4"/>
          <p:cNvSpPr>
            <a:spLocks noGrp="1"/>
          </p:cNvSpPr>
          <p:nvPr>
            <p:ph type="subTitle" idx="1"/>
          </p:nvPr>
        </p:nvSpPr>
        <p:spPr>
          <a:xfrm>
            <a:off x="1397391" y="3784209"/>
            <a:ext cx="9144000" cy="2106637"/>
          </a:xfrm>
        </p:spPr>
        <p:txBody>
          <a:bodyPr>
            <a:noAutofit/>
          </a:bodyPr>
          <a:lstStyle/>
          <a:p>
            <a:r>
              <a:rPr lang="en-US" sz="6600" dirty="0" smtClean="0"/>
              <a:t>Presentation of Knowledge and Ideas</a:t>
            </a:r>
            <a:endParaRPr lang="en-US" sz="6600" dirty="0"/>
          </a:p>
        </p:txBody>
      </p:sp>
    </p:spTree>
    <p:extLst>
      <p:ext uri="{BB962C8B-B14F-4D97-AF65-F5344CB8AC3E}">
        <p14:creationId xmlns:p14="http://schemas.microsoft.com/office/powerpoint/2010/main" val="14179387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ELAGSE2SL4</a:t>
            </a:r>
            <a:endParaRPr lang="en-US" b="1" dirty="0"/>
          </a:p>
        </p:txBody>
      </p:sp>
      <p:sp>
        <p:nvSpPr>
          <p:cNvPr id="3" name="Content Placeholder 2"/>
          <p:cNvSpPr>
            <a:spLocks noGrp="1"/>
          </p:cNvSpPr>
          <p:nvPr>
            <p:ph idx="1"/>
          </p:nvPr>
        </p:nvSpPr>
        <p:spPr>
          <a:xfrm>
            <a:off x="838200" y="1690688"/>
            <a:ext cx="10515600" cy="4681977"/>
          </a:xfrm>
        </p:spPr>
        <p:txBody>
          <a:bodyPr>
            <a:noAutofit/>
          </a:bodyPr>
          <a:lstStyle/>
          <a:p>
            <a:pPr marL="0" indent="0" algn="ctr">
              <a:buNone/>
            </a:pPr>
            <a:r>
              <a:rPr lang="en-US" sz="6600" dirty="0"/>
              <a:t>Tell a story or recount an experience with appropriate facts and relevant, descriptive details, speaking audibly in coherent sentences.</a:t>
            </a:r>
          </a:p>
        </p:txBody>
      </p:sp>
    </p:spTree>
    <p:extLst>
      <p:ext uri="{BB962C8B-B14F-4D97-AF65-F5344CB8AC3E}">
        <p14:creationId xmlns:p14="http://schemas.microsoft.com/office/powerpoint/2010/main" val="35787270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ELAGSE2SL5</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sz="6600" dirty="0"/>
              <a:t>With guidance and support, create audio recordings of stories or poems; add drawings or other visual displays to stories or recounts of experiences when appropriate to clarify ideas, thoughts and feelings.</a:t>
            </a:r>
          </a:p>
        </p:txBody>
      </p:sp>
    </p:spTree>
    <p:extLst>
      <p:ext uri="{BB962C8B-B14F-4D97-AF65-F5344CB8AC3E}">
        <p14:creationId xmlns:p14="http://schemas.microsoft.com/office/powerpoint/2010/main" val="15842952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ELAGSE2SL6</a:t>
            </a:r>
            <a:endParaRPr lang="en-US" b="1"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sz="6600" dirty="0"/>
              <a:t>Produce complete sentences when appropriate to task and situation in order to provide requested detail or clarification. (See grade 2 Language standards 1 and 3 for specific expectations.) </a:t>
            </a:r>
          </a:p>
        </p:txBody>
      </p:sp>
    </p:spTree>
    <p:extLst>
      <p:ext uri="{BB962C8B-B14F-4D97-AF65-F5344CB8AC3E}">
        <p14:creationId xmlns:p14="http://schemas.microsoft.com/office/powerpoint/2010/main" val="7788343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11500" b="1" dirty="0"/>
          </a:p>
        </p:txBody>
      </p:sp>
      <p:sp>
        <p:nvSpPr>
          <p:cNvPr id="5" name="Subtitle 4"/>
          <p:cNvSpPr>
            <a:spLocks noGrp="1"/>
          </p:cNvSpPr>
          <p:nvPr>
            <p:ph type="subTitle" idx="1"/>
          </p:nvPr>
        </p:nvSpPr>
        <p:spPr>
          <a:xfrm>
            <a:off x="1524000" y="3602038"/>
            <a:ext cx="9144000" cy="1898430"/>
          </a:xfrm>
        </p:spPr>
        <p:txBody>
          <a:bodyPr>
            <a:noAutofit/>
          </a:bodyPr>
          <a:lstStyle/>
          <a:p>
            <a:r>
              <a:rPr lang="en-US" sz="6600" dirty="0" smtClean="0"/>
              <a:t>Conventions of Standard English </a:t>
            </a:r>
            <a:endParaRPr lang="en-US" sz="6600" dirty="0"/>
          </a:p>
        </p:txBody>
      </p:sp>
    </p:spTree>
    <p:extLst>
      <p:ext uri="{BB962C8B-B14F-4D97-AF65-F5344CB8AC3E}">
        <p14:creationId xmlns:p14="http://schemas.microsoft.com/office/powerpoint/2010/main" val="1294426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1325563"/>
          </a:xfrm>
        </p:spPr>
        <p:txBody>
          <a:bodyPr/>
          <a:lstStyle/>
          <a:p>
            <a:pPr algn="ctr"/>
            <a:r>
              <a:rPr lang="en-US" b="1" dirty="0" smtClean="0"/>
              <a:t>ELAGSE2L1</a:t>
            </a:r>
            <a:endParaRPr lang="en-US" b="1" dirty="0"/>
          </a:p>
        </p:txBody>
      </p:sp>
      <p:sp>
        <p:nvSpPr>
          <p:cNvPr id="3" name="Content Placeholder 2"/>
          <p:cNvSpPr>
            <a:spLocks noGrp="1"/>
          </p:cNvSpPr>
          <p:nvPr>
            <p:ph idx="1"/>
          </p:nvPr>
        </p:nvSpPr>
        <p:spPr>
          <a:xfrm>
            <a:off x="393895" y="1150375"/>
            <a:ext cx="11535508" cy="4856529"/>
          </a:xfrm>
        </p:spPr>
        <p:txBody>
          <a:bodyPr>
            <a:norm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a) </a:t>
            </a:r>
            <a:r>
              <a:rPr lang="en-US" sz="5400" dirty="0"/>
              <a:t>Use collective nouns (e.g., group). </a:t>
            </a:r>
            <a:endParaRPr lang="en-US" sz="5400" dirty="0" smtClean="0"/>
          </a:p>
        </p:txBody>
      </p:sp>
    </p:spTree>
    <p:extLst>
      <p:ext uri="{BB962C8B-B14F-4D97-AF65-F5344CB8AC3E}">
        <p14:creationId xmlns:p14="http://schemas.microsoft.com/office/powerpoint/2010/main" val="3562511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6312"/>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178510"/>
            <a:ext cx="10515600" cy="5151951"/>
          </a:xfrm>
        </p:spPr>
        <p:txBody>
          <a:bodyPr>
            <a:no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4400" dirty="0" smtClean="0"/>
              <a:t>b) </a:t>
            </a:r>
            <a:r>
              <a:rPr lang="en-US" sz="4400" dirty="0"/>
              <a:t>Form and use frequently occurring irregular plural nouns (e.g., feet, children, teeth, mice, fish). </a:t>
            </a:r>
            <a:endParaRPr lang="en-US" sz="4400" dirty="0" smtClean="0"/>
          </a:p>
        </p:txBody>
      </p:sp>
    </p:spTree>
    <p:extLst>
      <p:ext uri="{BB962C8B-B14F-4D97-AF65-F5344CB8AC3E}">
        <p14:creationId xmlns:p14="http://schemas.microsoft.com/office/powerpoint/2010/main" val="3547697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069145"/>
            <a:ext cx="10515600" cy="5387926"/>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c) Use </a:t>
            </a:r>
            <a:r>
              <a:rPr lang="en-US" sz="5400" dirty="0"/>
              <a:t>reflexive pronouns (e.g., myself, ourselves). </a:t>
            </a:r>
            <a:endParaRPr lang="en-US" sz="5200" dirty="0" smtClean="0"/>
          </a:p>
        </p:txBody>
      </p:sp>
    </p:spTree>
    <p:extLst>
      <p:ext uri="{BB962C8B-B14F-4D97-AF65-F5344CB8AC3E}">
        <p14:creationId xmlns:p14="http://schemas.microsoft.com/office/powerpoint/2010/main" val="6258706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071"/>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069145"/>
            <a:ext cx="10515600" cy="5373858"/>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d) Form </a:t>
            </a:r>
            <a:r>
              <a:rPr lang="en-US" sz="5400" dirty="0"/>
              <a:t>and use the past tense of frequently occurring irregular verbs (e.g., sat, hid, told). </a:t>
            </a:r>
            <a:endParaRPr lang="en-US" sz="5200" dirty="0" smtClean="0"/>
          </a:p>
        </p:txBody>
      </p:sp>
    </p:spTree>
    <p:extLst>
      <p:ext uri="{BB962C8B-B14F-4D97-AF65-F5344CB8AC3E}">
        <p14:creationId xmlns:p14="http://schemas.microsoft.com/office/powerpoint/2010/main" val="397088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11369" y="1199636"/>
            <a:ext cx="105091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a:xfrm>
            <a:off x="1524000" y="3820978"/>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2427243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153551"/>
            <a:ext cx="10515600" cy="5458264"/>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e) Use </a:t>
            </a:r>
            <a:r>
              <a:rPr lang="en-US" sz="5400" dirty="0"/>
              <a:t>adjectives and adverbs, and choose between them depending on what is to be modified. </a:t>
            </a:r>
            <a:endParaRPr lang="en-US" sz="4600" dirty="0" smtClean="0"/>
          </a:p>
        </p:txBody>
      </p:sp>
    </p:spTree>
    <p:extLst>
      <p:ext uri="{BB962C8B-B14F-4D97-AF65-F5344CB8AC3E}">
        <p14:creationId xmlns:p14="http://schemas.microsoft.com/office/powerpoint/2010/main" val="20347830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083212"/>
            <a:ext cx="10515600" cy="5556739"/>
          </a:xfrm>
        </p:spPr>
        <p:txBody>
          <a:bodyPr>
            <a:normAutofit fontScale="77500" lnSpcReduction="20000"/>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f) Produce</a:t>
            </a:r>
            <a:r>
              <a:rPr lang="en-US" sz="6000" dirty="0"/>
              <a:t>, expand, and rearrange complete simple and compound sentences (e.g., The boy watched the movie; The little boy watched the movie; The action movie was watched by the little boy). </a:t>
            </a:r>
            <a:endParaRPr lang="en-US" dirty="0"/>
          </a:p>
        </p:txBody>
      </p:sp>
    </p:spTree>
    <p:extLst>
      <p:ext uri="{BB962C8B-B14F-4D97-AF65-F5344CB8AC3E}">
        <p14:creationId xmlns:p14="http://schemas.microsoft.com/office/powerpoint/2010/main" val="4411813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ELAGSE2L1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g) Create </a:t>
            </a:r>
            <a:r>
              <a:rPr lang="en-US" sz="6000" dirty="0"/>
              <a:t>documents with legible handwriting.</a:t>
            </a:r>
            <a:endParaRPr lang="en-US" dirty="0"/>
          </a:p>
        </p:txBody>
      </p:sp>
    </p:spTree>
    <p:extLst>
      <p:ext uri="{BB962C8B-B14F-4D97-AF65-F5344CB8AC3E}">
        <p14:creationId xmlns:p14="http://schemas.microsoft.com/office/powerpoint/2010/main" val="5535965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ELAGSE2L2 </a:t>
            </a:r>
            <a:endParaRPr lang="en-US" b="1" dirty="0"/>
          </a:p>
        </p:txBody>
      </p:sp>
      <p:sp>
        <p:nvSpPr>
          <p:cNvPr id="3" name="Content Placeholder 2"/>
          <p:cNvSpPr>
            <a:spLocks noGrp="1"/>
          </p:cNvSpPr>
          <p:nvPr>
            <p:ph idx="1"/>
          </p:nvPr>
        </p:nvSpPr>
        <p:spPr>
          <a:xfrm>
            <a:off x="675249" y="1065969"/>
            <a:ext cx="10819228" cy="5489575"/>
          </a:xfrm>
        </p:spPr>
        <p:txBody>
          <a:bodyPr>
            <a:noAutofit/>
          </a:bodyPr>
          <a:lstStyle/>
          <a:p>
            <a:pPr marL="0" indent="0">
              <a:buNone/>
            </a:pPr>
            <a:r>
              <a:rPr lang="en-US" sz="3600" dirty="0"/>
              <a:t>Demonstrate command of the conventions of standard English capitalization, punctuation, and spelling when writing. </a:t>
            </a:r>
            <a:endParaRPr lang="en-US" sz="3600" dirty="0" smtClean="0"/>
          </a:p>
          <a:p>
            <a:pPr marL="742950" indent="-742950">
              <a:buAutoNum type="alphaLcParenR"/>
            </a:pPr>
            <a:r>
              <a:rPr lang="en-US" sz="3200" dirty="0" smtClean="0"/>
              <a:t>Capitalize </a:t>
            </a:r>
            <a:r>
              <a:rPr lang="en-US" sz="3200" dirty="0"/>
              <a:t>holidays, product names, and geographic names. </a:t>
            </a:r>
            <a:endParaRPr lang="en-US" sz="3200" dirty="0" smtClean="0"/>
          </a:p>
          <a:p>
            <a:pPr marL="742950" indent="-742950">
              <a:buAutoNum type="alphaLcParenR"/>
            </a:pPr>
            <a:r>
              <a:rPr lang="en-US" sz="3200" dirty="0" smtClean="0"/>
              <a:t>Use </a:t>
            </a:r>
            <a:r>
              <a:rPr lang="en-US" sz="3200" dirty="0"/>
              <a:t>commas in greetings and closings of letters. </a:t>
            </a:r>
            <a:endParaRPr lang="en-US" sz="3200" dirty="0" smtClean="0"/>
          </a:p>
          <a:p>
            <a:pPr marL="742950" indent="-742950">
              <a:buAutoNum type="alphaLcParenR"/>
            </a:pPr>
            <a:r>
              <a:rPr lang="en-US" sz="3200" dirty="0" smtClean="0"/>
              <a:t>Use </a:t>
            </a:r>
            <a:r>
              <a:rPr lang="en-US" sz="3200" dirty="0"/>
              <a:t>an apostrophe to form contractions and frequently occurring possessives. </a:t>
            </a:r>
            <a:endParaRPr lang="en-US" sz="3200" dirty="0" smtClean="0"/>
          </a:p>
          <a:p>
            <a:pPr marL="742950" indent="-742950">
              <a:buAutoNum type="alphaLcParenR"/>
            </a:pPr>
            <a:r>
              <a:rPr lang="en-US" sz="3200" dirty="0" smtClean="0"/>
              <a:t>Generalize </a:t>
            </a:r>
            <a:r>
              <a:rPr lang="en-US" sz="3200" dirty="0"/>
              <a:t>learned spelling patterns when writing words (e.g., cage → badge; boy → boil). </a:t>
            </a:r>
            <a:endParaRPr lang="en-US" sz="3200" dirty="0" smtClean="0"/>
          </a:p>
          <a:p>
            <a:pPr marL="742950" indent="-742950">
              <a:buAutoNum type="alphaLcParenR"/>
            </a:pPr>
            <a:r>
              <a:rPr lang="en-US" sz="3200" dirty="0" smtClean="0"/>
              <a:t>Consult </a:t>
            </a:r>
            <a:r>
              <a:rPr lang="en-US" sz="3200" dirty="0"/>
              <a:t>reference materials, including beginning dictionaries, as needed to check and correct spellings. </a:t>
            </a:r>
            <a:endParaRPr lang="en-US" dirty="0"/>
          </a:p>
        </p:txBody>
      </p:sp>
    </p:spTree>
    <p:extLst>
      <p:ext uri="{BB962C8B-B14F-4D97-AF65-F5344CB8AC3E}">
        <p14:creationId xmlns:p14="http://schemas.microsoft.com/office/powerpoint/2010/main" val="42172091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Knowledge of Language</a:t>
            </a:r>
            <a:endParaRPr lang="en-US" sz="6600" dirty="0"/>
          </a:p>
        </p:txBody>
      </p:sp>
    </p:spTree>
    <p:extLst>
      <p:ext uri="{BB962C8B-B14F-4D97-AF65-F5344CB8AC3E}">
        <p14:creationId xmlns:p14="http://schemas.microsoft.com/office/powerpoint/2010/main" val="24602697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ELAGSE2L3 </a:t>
            </a:r>
            <a:endParaRPr lang="en-US" b="1" dirty="0"/>
          </a:p>
        </p:txBody>
      </p:sp>
      <p:sp>
        <p:nvSpPr>
          <p:cNvPr id="3" name="Content Placeholder 2"/>
          <p:cNvSpPr>
            <a:spLocks noGrp="1"/>
          </p:cNvSpPr>
          <p:nvPr>
            <p:ph idx="1"/>
          </p:nvPr>
        </p:nvSpPr>
        <p:spPr>
          <a:xfrm>
            <a:off x="686386" y="1451537"/>
            <a:ext cx="10819228" cy="4974223"/>
          </a:xfrm>
        </p:spPr>
        <p:txBody>
          <a:bodyPr>
            <a:noAutofit/>
          </a:bodyPr>
          <a:lstStyle/>
          <a:p>
            <a:pPr marL="0" indent="0" algn="ctr">
              <a:buNone/>
            </a:pPr>
            <a:r>
              <a:rPr lang="en-US" sz="6000" dirty="0"/>
              <a:t>Use knowledge of language and its conventions when writing, speaking, reading, or listening. </a:t>
            </a:r>
            <a:endParaRPr lang="en-US" sz="6000" dirty="0" smtClean="0"/>
          </a:p>
          <a:p>
            <a:pPr marL="0" indent="0" algn="ctr">
              <a:buNone/>
            </a:pPr>
            <a:r>
              <a:rPr lang="en-US" sz="6000" dirty="0" smtClean="0"/>
              <a:t>a) Compare </a:t>
            </a:r>
            <a:r>
              <a:rPr lang="en-US" sz="6000" dirty="0"/>
              <a:t>formal and informal uses of English. </a:t>
            </a:r>
          </a:p>
        </p:txBody>
      </p:sp>
    </p:spTree>
    <p:extLst>
      <p:ext uri="{BB962C8B-B14F-4D97-AF65-F5344CB8AC3E}">
        <p14:creationId xmlns:p14="http://schemas.microsoft.com/office/powerpoint/2010/main" val="42622844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Vocabulary Acquisition and Use</a:t>
            </a:r>
            <a:endParaRPr lang="en-US" sz="6600" dirty="0"/>
          </a:p>
        </p:txBody>
      </p:sp>
    </p:spTree>
    <p:extLst>
      <p:ext uri="{BB962C8B-B14F-4D97-AF65-F5344CB8AC3E}">
        <p14:creationId xmlns:p14="http://schemas.microsoft.com/office/powerpoint/2010/main" val="930956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ELAGSE2L4</a:t>
            </a:r>
            <a:r>
              <a:rPr lang="en-US" dirty="0" smtClean="0"/>
              <a:t> </a:t>
            </a:r>
            <a:endParaRPr lang="en-US" dirty="0"/>
          </a:p>
        </p:txBody>
      </p:sp>
      <p:sp>
        <p:nvSpPr>
          <p:cNvPr id="3" name="Content Placeholder 2"/>
          <p:cNvSpPr>
            <a:spLocks noGrp="1"/>
          </p:cNvSpPr>
          <p:nvPr>
            <p:ph idx="1"/>
          </p:nvPr>
        </p:nvSpPr>
        <p:spPr>
          <a:xfrm>
            <a:off x="936674" y="1150375"/>
            <a:ext cx="10515600" cy="5405170"/>
          </a:xfrm>
        </p:spPr>
        <p:txBody>
          <a:bodyPr>
            <a:noAutofit/>
          </a:bodyPr>
          <a:lstStyle/>
          <a:p>
            <a:pPr marL="0" indent="0" algn="ctr">
              <a:buNone/>
            </a:pPr>
            <a:r>
              <a:rPr lang="en-US" sz="4800" dirty="0"/>
              <a:t>Determine or clarify the meaning of unknown and multiple-meaning words and phrases based on grade 2 reading and content, choosing flexibly from an array of strategies. </a:t>
            </a:r>
            <a:endParaRPr lang="en-US" sz="4800" dirty="0" smtClean="0"/>
          </a:p>
          <a:p>
            <a:pPr marL="0" indent="0" algn="ctr">
              <a:buNone/>
            </a:pPr>
            <a:r>
              <a:rPr lang="en-US" sz="4400" dirty="0" smtClean="0"/>
              <a:t>a) Use </a:t>
            </a:r>
            <a:r>
              <a:rPr lang="en-US" sz="4400" dirty="0"/>
              <a:t>sentence-level context as a clue to the meaning of a word or phrase.</a:t>
            </a:r>
          </a:p>
        </p:txBody>
      </p:sp>
    </p:spTree>
    <p:extLst>
      <p:ext uri="{BB962C8B-B14F-4D97-AF65-F5344CB8AC3E}">
        <p14:creationId xmlns:p14="http://schemas.microsoft.com/office/powerpoint/2010/main" val="26900656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2 reading and content, choosing flexibly from an array of strategies. </a:t>
            </a:r>
            <a:endParaRPr lang="en-US" sz="4400" dirty="0" smtClean="0"/>
          </a:p>
          <a:p>
            <a:pPr marL="0" indent="0" algn="ctr">
              <a:buNone/>
            </a:pPr>
            <a:r>
              <a:rPr lang="en-US" sz="4000" dirty="0" smtClean="0"/>
              <a:t>b) </a:t>
            </a:r>
            <a:r>
              <a:rPr lang="en-US" sz="4000" dirty="0"/>
              <a:t>Determine the meaning of the new word formed when a known prefix is added to a known word (e.g., happy/unhappy, tell/retell). </a:t>
            </a:r>
          </a:p>
        </p:txBody>
      </p:sp>
    </p:spTree>
    <p:extLst>
      <p:ext uri="{BB962C8B-B14F-4D97-AF65-F5344CB8AC3E}">
        <p14:creationId xmlns:p14="http://schemas.microsoft.com/office/powerpoint/2010/main" val="25027027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2 reading and content, choosing flexibly from an array of strategies. </a:t>
            </a:r>
            <a:endParaRPr lang="en-US" sz="4400" dirty="0" smtClean="0"/>
          </a:p>
          <a:p>
            <a:pPr marL="0" indent="0" algn="ctr">
              <a:buNone/>
            </a:pPr>
            <a:r>
              <a:rPr lang="en-US" sz="4400" dirty="0" smtClean="0"/>
              <a:t>c) Use </a:t>
            </a:r>
            <a:r>
              <a:rPr lang="en-US" sz="4400" dirty="0"/>
              <a:t>a known root word as a clue to the meaning of an unknown word with the same root (e.g., addition, additional).</a:t>
            </a:r>
          </a:p>
        </p:txBody>
      </p:sp>
    </p:spTree>
    <p:extLst>
      <p:ext uri="{BB962C8B-B14F-4D97-AF65-F5344CB8AC3E}">
        <p14:creationId xmlns:p14="http://schemas.microsoft.com/office/powerpoint/2010/main" val="204089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ELAGSE2RL4</a:t>
            </a:r>
            <a:endParaRPr lang="en-US" b="1" dirty="0"/>
          </a:p>
        </p:txBody>
      </p:sp>
      <p:sp>
        <p:nvSpPr>
          <p:cNvPr id="5" name="Content Placeholder 4"/>
          <p:cNvSpPr>
            <a:spLocks noGrp="1"/>
          </p:cNvSpPr>
          <p:nvPr>
            <p:ph idx="1"/>
          </p:nvPr>
        </p:nvSpPr>
        <p:spPr/>
        <p:txBody>
          <a:bodyPr>
            <a:normAutofit fontScale="92500" lnSpcReduction="20000"/>
          </a:bodyPr>
          <a:lstStyle/>
          <a:p>
            <a:pPr marL="0" indent="0" algn="ctr">
              <a:buNone/>
            </a:pPr>
            <a:r>
              <a:rPr lang="en-US" sz="6600" dirty="0"/>
              <a:t>Describe how words and phrases (e.g., regular beats, alliteration, rhymes, repeated lines) supply rhythm and meaning in a story, poem, or song. </a:t>
            </a:r>
          </a:p>
        </p:txBody>
      </p:sp>
    </p:spTree>
    <p:extLst>
      <p:ext uri="{BB962C8B-B14F-4D97-AF65-F5344CB8AC3E}">
        <p14:creationId xmlns:p14="http://schemas.microsoft.com/office/powerpoint/2010/main" val="2536949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2 reading and content, choosing flexibly from an array of strategies. </a:t>
            </a:r>
            <a:endParaRPr lang="en-US" sz="4400" dirty="0" smtClean="0"/>
          </a:p>
          <a:p>
            <a:pPr marL="0" indent="0" algn="ctr">
              <a:buNone/>
            </a:pPr>
            <a:r>
              <a:rPr lang="en-US" sz="3800" dirty="0" smtClean="0"/>
              <a:t>d) Use </a:t>
            </a:r>
            <a:r>
              <a:rPr lang="en-US" sz="3800" dirty="0"/>
              <a:t>knowledge of the meaning of individual words to predict the meaning of compound words (e.g., birdhouse, lighthouse, housefly; bookshelf, notebook, bookmark)</a:t>
            </a:r>
          </a:p>
        </p:txBody>
      </p:sp>
    </p:spTree>
    <p:extLst>
      <p:ext uri="{BB962C8B-B14F-4D97-AF65-F5344CB8AC3E}">
        <p14:creationId xmlns:p14="http://schemas.microsoft.com/office/powerpoint/2010/main" val="713883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ELAGSE2L4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words and phrases based on grade 2 reading and content, choosing flexibly from an array of strategies. </a:t>
            </a:r>
            <a:endParaRPr lang="en-US" sz="4400" dirty="0" smtClean="0"/>
          </a:p>
          <a:p>
            <a:pPr marL="0" indent="0" algn="ctr">
              <a:buNone/>
            </a:pPr>
            <a:r>
              <a:rPr lang="en-US" sz="4400" dirty="0" smtClean="0"/>
              <a:t>e) Use </a:t>
            </a:r>
            <a:r>
              <a:rPr lang="en-US" sz="4400" dirty="0"/>
              <a:t>glossaries and beginning dictionaries, both print and digital, to determine or clarify the meaning of words and phrases.</a:t>
            </a:r>
          </a:p>
        </p:txBody>
      </p:sp>
    </p:spTree>
    <p:extLst>
      <p:ext uri="{BB962C8B-B14F-4D97-AF65-F5344CB8AC3E}">
        <p14:creationId xmlns:p14="http://schemas.microsoft.com/office/powerpoint/2010/main" val="41691330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1325563"/>
          </a:xfrm>
        </p:spPr>
        <p:txBody>
          <a:bodyPr/>
          <a:lstStyle/>
          <a:p>
            <a:pPr algn="ctr"/>
            <a:r>
              <a:rPr lang="en-US" b="1" dirty="0" smtClean="0"/>
              <a:t>ELAGSE2L5</a:t>
            </a:r>
            <a:endParaRPr lang="en-US" b="1" dirty="0"/>
          </a:p>
        </p:txBody>
      </p:sp>
      <p:sp>
        <p:nvSpPr>
          <p:cNvPr id="3" name="Content Placeholder 2"/>
          <p:cNvSpPr>
            <a:spLocks noGrp="1"/>
          </p:cNvSpPr>
          <p:nvPr>
            <p:ph idx="1"/>
          </p:nvPr>
        </p:nvSpPr>
        <p:spPr>
          <a:xfrm>
            <a:off x="661182" y="1252025"/>
            <a:ext cx="10846190" cy="5275384"/>
          </a:xfrm>
        </p:spPr>
        <p:txBody>
          <a:bodyPr>
            <a:noAutofit/>
          </a:bodyPr>
          <a:lstStyle/>
          <a:p>
            <a:pPr marL="0" indent="0" algn="ctr">
              <a:buNone/>
            </a:pPr>
            <a:r>
              <a:rPr lang="en-US" sz="5400" dirty="0"/>
              <a:t>Demonstrate understanding of word relationships and nuances in word </a:t>
            </a:r>
            <a:r>
              <a:rPr lang="en-US" sz="5400" dirty="0" smtClean="0"/>
              <a:t>meanings.</a:t>
            </a:r>
          </a:p>
          <a:p>
            <a:pPr marL="0" indent="0" algn="ctr">
              <a:buNone/>
            </a:pPr>
            <a:r>
              <a:rPr lang="en-US" sz="5400" dirty="0" smtClean="0"/>
              <a:t>a) Identify </a:t>
            </a:r>
            <a:r>
              <a:rPr lang="en-US" sz="5400" dirty="0"/>
              <a:t>real-life connections between words and their use (e.g., describe foods that are spicy or juicy).</a:t>
            </a:r>
          </a:p>
        </p:txBody>
      </p:sp>
    </p:spTree>
    <p:extLst>
      <p:ext uri="{BB962C8B-B14F-4D97-AF65-F5344CB8AC3E}">
        <p14:creationId xmlns:p14="http://schemas.microsoft.com/office/powerpoint/2010/main" val="285193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ELAGSE2L5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5400" dirty="0"/>
              <a:t>Demonstrate understanding of word relationships and nuances in word </a:t>
            </a:r>
            <a:r>
              <a:rPr lang="en-US" sz="5400" dirty="0" smtClean="0"/>
              <a:t>meanings.</a:t>
            </a:r>
          </a:p>
          <a:p>
            <a:pPr marL="0" indent="0" algn="ctr">
              <a:buNone/>
            </a:pPr>
            <a:r>
              <a:rPr lang="en-US" sz="4800" dirty="0" smtClean="0"/>
              <a:t>b) </a:t>
            </a:r>
            <a:r>
              <a:rPr lang="en-US" sz="4800" dirty="0"/>
              <a:t>Distinguish shades of meaning among closely related verbs (e.g., toss, throw, hurl) and closely related adjectives (e.g., thin, slender, skinny, scrawny).</a:t>
            </a:r>
            <a:endParaRPr lang="en-US" sz="4800" dirty="0" smtClean="0"/>
          </a:p>
        </p:txBody>
      </p:sp>
    </p:spTree>
    <p:extLst>
      <p:ext uri="{BB962C8B-B14F-4D97-AF65-F5344CB8AC3E}">
        <p14:creationId xmlns:p14="http://schemas.microsoft.com/office/powerpoint/2010/main" val="23414088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ELAGSE2L6</a:t>
            </a:r>
            <a:endParaRPr lang="en-US" dirty="0"/>
          </a:p>
        </p:txBody>
      </p:sp>
      <p:sp>
        <p:nvSpPr>
          <p:cNvPr id="3" name="Content Placeholder 2"/>
          <p:cNvSpPr>
            <a:spLocks noGrp="1"/>
          </p:cNvSpPr>
          <p:nvPr>
            <p:ph idx="1"/>
          </p:nvPr>
        </p:nvSpPr>
        <p:spPr>
          <a:xfrm>
            <a:off x="838200" y="1519310"/>
            <a:ext cx="10515600" cy="4797083"/>
          </a:xfrm>
        </p:spPr>
        <p:txBody>
          <a:bodyPr>
            <a:noAutofit/>
          </a:bodyPr>
          <a:lstStyle/>
          <a:p>
            <a:pPr marL="0" indent="0" algn="ctr">
              <a:buNone/>
            </a:pPr>
            <a:r>
              <a:rPr lang="en-US" sz="4800" dirty="0"/>
              <a:t>Use words and phrases acquired through conversations, reading and being read to, and responding to texts, including using adjectives and adverbs to describe (e.g., When other kids are happy that makes me happy).</a:t>
            </a:r>
          </a:p>
        </p:txBody>
      </p:sp>
    </p:spTree>
    <p:extLst>
      <p:ext uri="{BB962C8B-B14F-4D97-AF65-F5344CB8AC3E}">
        <p14:creationId xmlns:p14="http://schemas.microsoft.com/office/powerpoint/2010/main" val="1319442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ELAGSE2RL5</a:t>
            </a:r>
            <a:endParaRPr lang="en-US" b="1"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600" dirty="0"/>
              <a:t>Describe the overall structure of a story including describing how the beginning introduces the story, the middle provides major events and challenges, and the ending concludes the action.</a:t>
            </a:r>
          </a:p>
        </p:txBody>
      </p:sp>
    </p:spTree>
    <p:extLst>
      <p:ext uri="{BB962C8B-B14F-4D97-AF65-F5344CB8AC3E}">
        <p14:creationId xmlns:p14="http://schemas.microsoft.com/office/powerpoint/2010/main" val="147099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ELAGSE2RL6</a:t>
            </a:r>
            <a:endParaRPr lang="en-US" b="1" dirty="0"/>
          </a:p>
        </p:txBody>
      </p:sp>
      <p:sp>
        <p:nvSpPr>
          <p:cNvPr id="3" name="Content Placeholder 2"/>
          <p:cNvSpPr>
            <a:spLocks noGrp="1"/>
          </p:cNvSpPr>
          <p:nvPr>
            <p:ph idx="1"/>
          </p:nvPr>
        </p:nvSpPr>
        <p:spPr>
          <a:xfrm>
            <a:off x="838200" y="1493949"/>
            <a:ext cx="10515600" cy="4683014"/>
          </a:xfrm>
        </p:spPr>
        <p:txBody>
          <a:bodyPr>
            <a:noAutofit/>
          </a:bodyPr>
          <a:lstStyle/>
          <a:p>
            <a:pPr marL="0" indent="0" algn="ctr">
              <a:buNone/>
            </a:pPr>
            <a:r>
              <a:rPr lang="en-US" sz="6000" dirty="0"/>
              <a:t>Acknowledge differences in the points of view of characters, including by speaking in a different voice for each character when reading dialogue aloud. </a:t>
            </a:r>
          </a:p>
        </p:txBody>
      </p:sp>
    </p:spTree>
    <p:extLst>
      <p:ext uri="{BB962C8B-B14F-4D97-AF65-F5344CB8AC3E}">
        <p14:creationId xmlns:p14="http://schemas.microsoft.com/office/powerpoint/2010/main" val="1457562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2028</Words>
  <Application>Microsoft Office PowerPoint</Application>
  <PresentationFormat>Widescreen</PresentationFormat>
  <Paragraphs>179</Paragraphs>
  <Slides>74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74</vt:i4>
      </vt:variant>
    </vt:vector>
  </HeadingPairs>
  <TitlesOfParts>
    <vt:vector size="78" baseType="lpstr">
      <vt:lpstr>Arial</vt:lpstr>
      <vt:lpstr>Calibri</vt:lpstr>
      <vt:lpstr>Calibri Light</vt:lpstr>
      <vt:lpstr>Office Theme</vt:lpstr>
      <vt:lpstr>Second Grade  ELA</vt:lpstr>
      <vt:lpstr>Reading Literary</vt:lpstr>
      <vt:lpstr>ELAGSE2RL1</vt:lpstr>
      <vt:lpstr>ELAGSE2RL2</vt:lpstr>
      <vt:lpstr>ELAGSE2RL3</vt:lpstr>
      <vt:lpstr>Reading Literary</vt:lpstr>
      <vt:lpstr>ELAGSE2RL4</vt:lpstr>
      <vt:lpstr>ELAGSE2RL5</vt:lpstr>
      <vt:lpstr>ELAGSE2RL6</vt:lpstr>
      <vt:lpstr>Reading Literary</vt:lpstr>
      <vt:lpstr>ELAGSE2RL7 </vt:lpstr>
      <vt:lpstr>ELAGSE2RL9 </vt:lpstr>
      <vt:lpstr>Reading Literary</vt:lpstr>
      <vt:lpstr>ELAGSE2RL10 </vt:lpstr>
      <vt:lpstr>Reading Informational</vt:lpstr>
      <vt:lpstr>ELAGSE2RI1 </vt:lpstr>
      <vt:lpstr>ELAGSE2RI2</vt:lpstr>
      <vt:lpstr>ELAGSE2RI3 </vt:lpstr>
      <vt:lpstr>Reading Informational</vt:lpstr>
      <vt:lpstr>ELAGSE2RI4 </vt:lpstr>
      <vt:lpstr>ELAGSE2RI5</vt:lpstr>
      <vt:lpstr>ELAGSE2RI6</vt:lpstr>
      <vt:lpstr>Reading Informational</vt:lpstr>
      <vt:lpstr>ELAGSE2RI7</vt:lpstr>
      <vt:lpstr>ELAGSE2RI8 </vt:lpstr>
      <vt:lpstr>ELAGSE2RI9</vt:lpstr>
      <vt:lpstr>Reading Informational</vt:lpstr>
      <vt:lpstr>ELAGSE2RI10 </vt:lpstr>
      <vt:lpstr>Reading Foundation </vt:lpstr>
      <vt:lpstr>ELAGSE2RF3</vt:lpstr>
      <vt:lpstr>ELAGSE2RF3</vt:lpstr>
      <vt:lpstr>ELAGSE2RF3</vt:lpstr>
      <vt:lpstr>ELAGSE2RF3</vt:lpstr>
      <vt:lpstr>ELAGSE2RF3</vt:lpstr>
      <vt:lpstr>Reading Foundation </vt:lpstr>
      <vt:lpstr>ELAGSE2RF4 </vt:lpstr>
      <vt:lpstr>Writing</vt:lpstr>
      <vt:lpstr>ELAGSE2W1 </vt:lpstr>
      <vt:lpstr>ELAGSE2W2 </vt:lpstr>
      <vt:lpstr>ELAGSE2W3</vt:lpstr>
      <vt:lpstr>Writing</vt:lpstr>
      <vt:lpstr>ELAGSE2W5 </vt:lpstr>
      <vt:lpstr>ELAGSE2W6</vt:lpstr>
      <vt:lpstr>Writing</vt:lpstr>
      <vt:lpstr>ELAGSE2W7 </vt:lpstr>
      <vt:lpstr>ELAGSE2W8 </vt:lpstr>
      <vt:lpstr>Speaking and Listening</vt:lpstr>
      <vt:lpstr>ELAGSE2SL1 </vt:lpstr>
      <vt:lpstr>ELAGSE2SL2 </vt:lpstr>
      <vt:lpstr>ELAGSE2SL3</vt:lpstr>
      <vt:lpstr>Speaking and Listening</vt:lpstr>
      <vt:lpstr>ELAGSE2SL4</vt:lpstr>
      <vt:lpstr>ELAGSE2SL5 </vt:lpstr>
      <vt:lpstr>ELAGSE2SL6</vt:lpstr>
      <vt:lpstr>Language</vt:lpstr>
      <vt:lpstr>ELAGSE2L1</vt:lpstr>
      <vt:lpstr>ELAGSE2L1</vt:lpstr>
      <vt:lpstr>ELAGSE2L1</vt:lpstr>
      <vt:lpstr>ELAGSE2L1</vt:lpstr>
      <vt:lpstr>ELAGSE2L1</vt:lpstr>
      <vt:lpstr>ELAGSE2L1</vt:lpstr>
      <vt:lpstr>ELAGSE2L1</vt:lpstr>
      <vt:lpstr>ELAGSE2L2 </vt:lpstr>
      <vt:lpstr>Language</vt:lpstr>
      <vt:lpstr>ELAGSE2L3 </vt:lpstr>
      <vt:lpstr>Language</vt:lpstr>
      <vt:lpstr>ELAGSE2L4 </vt:lpstr>
      <vt:lpstr>ELAGSE2L4</vt:lpstr>
      <vt:lpstr>ELAGSE2L4</vt:lpstr>
      <vt:lpstr>ELAGSE2L4</vt:lpstr>
      <vt:lpstr>ELAGSE2L4</vt:lpstr>
      <vt:lpstr>ELAGSE2L5</vt:lpstr>
      <vt:lpstr>ELAGSE2L5</vt:lpstr>
      <vt:lpstr>ELAGSE2L6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Kindergarten ELA</dc:title>
  <dc:creator>Rainer, Becky</dc:creator>
  <cp:lastModifiedBy>Rainer, Becky</cp:lastModifiedBy>
  <cp:revision>118</cp:revision>
  <dcterms:created xsi:type="dcterms:W3CDTF">2015-05-14T12:49:55Z</dcterms:created>
  <dcterms:modified xsi:type="dcterms:W3CDTF">2015-05-18T15:30:50Z</dcterms:modified>
</cp:coreProperties>
</file>